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</p:sldMasterIdLst>
  <p:notesMasterIdLst>
    <p:notesMasterId r:id="rId54"/>
  </p:notesMasterIdLst>
  <p:sldIdLst>
    <p:sldId id="313" r:id="rId2"/>
    <p:sldId id="294" r:id="rId3"/>
    <p:sldId id="314" r:id="rId4"/>
    <p:sldId id="315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29" r:id="rId19"/>
    <p:sldId id="330" r:id="rId20"/>
    <p:sldId id="331" r:id="rId21"/>
    <p:sldId id="332" r:id="rId22"/>
    <p:sldId id="333" r:id="rId23"/>
    <p:sldId id="334" r:id="rId24"/>
    <p:sldId id="335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  <p:sldId id="347" r:id="rId37"/>
    <p:sldId id="348" r:id="rId38"/>
    <p:sldId id="350" r:id="rId39"/>
    <p:sldId id="349" r:id="rId40"/>
    <p:sldId id="351" r:id="rId41"/>
    <p:sldId id="352" r:id="rId42"/>
    <p:sldId id="353" r:id="rId43"/>
    <p:sldId id="354" r:id="rId44"/>
    <p:sldId id="355" r:id="rId45"/>
    <p:sldId id="356" r:id="rId46"/>
    <p:sldId id="357" r:id="rId47"/>
    <p:sldId id="358" r:id="rId48"/>
    <p:sldId id="359" r:id="rId49"/>
    <p:sldId id="360" r:id="rId50"/>
    <p:sldId id="361" r:id="rId51"/>
    <p:sldId id="362" r:id="rId52"/>
    <p:sldId id="363" r:id="rId53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29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noProof="0" smtClean="0"/>
              <a:t>Kliknij, aby edytować style wzorca tekstu</a:t>
            </a:r>
          </a:p>
          <a:p>
            <a:pPr lvl="1"/>
            <a:r>
              <a:rPr lang="pl-PL" noProof="0" smtClean="0"/>
              <a:t>Drugi poziom</a:t>
            </a:r>
          </a:p>
          <a:p>
            <a:pPr lvl="2"/>
            <a:r>
              <a:rPr lang="pl-PL" noProof="0" smtClean="0"/>
              <a:t>Trzeci poziom</a:t>
            </a:r>
          </a:p>
          <a:p>
            <a:pPr lvl="3"/>
            <a:r>
              <a:rPr lang="pl-PL" noProof="0" smtClean="0"/>
              <a:t>Czwarty poziom</a:t>
            </a:r>
          </a:p>
          <a:p>
            <a:pPr lvl="4"/>
            <a:r>
              <a:rPr lang="pl-PL" noProof="0" smtClean="0"/>
              <a:t>Piąty poziom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3FB49F25-ED0B-491B-96FA-CCABC90B6AA1}" type="slidenum">
              <a:rPr lang="pl-PL"/>
              <a:pPr>
                <a:defRPr/>
              </a:pPr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2503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0CCEEAE-BC8F-400B-A8C8-E1F7D7FD5E77}" type="slidenum">
              <a:rPr lang="pl-PL" smtClean="0">
                <a:solidFill>
                  <a:srgbClr val="000000"/>
                </a:solidFill>
              </a:rPr>
              <a:pPr eaLnBrk="1" hangingPunct="1"/>
              <a:t>1</a:t>
            </a:fld>
            <a:endParaRPr lang="pl-PL" smtClean="0">
              <a:solidFill>
                <a:srgbClr val="000000"/>
              </a:solidFill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pl-P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Prostokąt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pl-PL" smtClean="0"/>
              <a:t>Kliknij, aby edytować styl wzorca podtytułu</a:t>
            </a:r>
            <a:endParaRPr lang="en-US"/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tint val="9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tint val="9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tint val="9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488DC953-E439-4D89-99E0-CA683BDC61F6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52132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25A6EE8-728C-4684-B3B8-8CC60A4B881D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088628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Prostokąt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02737B31-672A-4172-8F26-B6CCCF2F4B48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549741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73FC0EBA-E236-4562-B163-5ED4C80635C2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83885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Prostokąt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white">
                    <a:tint val="9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white">
                    <a:tint val="9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prstClr val="white">
                    <a:tint val="95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fld id="{956C758B-A966-418D-A909-7A082544548B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157056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1121C856-E58E-4C93-967D-94F5E1B07018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1626290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5FFCF29-242B-4427-AEE1-8632B18B03C4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0846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4F7C8344-2111-426A-A487-D65E1E507273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62741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AADB940-01AA-411B-A6BA-9994157A043F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286860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Prostokąt 5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6334CC0F-64C2-48A7-8A87-6095F7EC1989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50519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Prostokąt 5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pl-PL" noProof="0" smtClean="0"/>
              <a:t>Kliknij ikonę, aby dodać obraz</a:t>
            </a:r>
            <a:endParaRPr lang="en-US" noProof="0" dirty="0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7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8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prstClr val="white">
                    <a:shade val="50000"/>
                  </a:prst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pl-PL"/>
          </a:p>
        </p:txBody>
      </p:sp>
      <p:sp>
        <p:nvSpPr>
          <p:cNvPr id="9" name="Symbol zastępczy numeru slajdu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5D66358B-7AF4-40E1-83CD-AE62892F90DC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003691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Prostokąt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pl-PL" smtClean="0"/>
              <a:t>Kliknij, aby edytować styl</a:t>
            </a:r>
            <a:endParaRPr lang="en-US"/>
          </a:p>
        </p:txBody>
      </p:sp>
      <p:sp>
        <p:nvSpPr>
          <p:cNvPr id="1029" name="Symbol zastępczy tekstu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smtClean="0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prstClr val="black">
                    <a:tint val="95000"/>
                  </a:prstClr>
                </a:solidFill>
                <a:latin typeface="Verdana" pitchFamily="34" charset="0"/>
                <a:cs typeface="+mn-cs"/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prstClr val="black">
                    <a:tint val="95000"/>
                  </a:prstClr>
                </a:solidFill>
                <a:latin typeface="Verdana" pitchFamily="34" charset="0"/>
                <a:cs typeface="+mn-cs"/>
              </a:defRPr>
            </a:lvl1pPr>
            <a:extLst/>
          </a:lstStyle>
          <a:p>
            <a:pPr>
              <a:defRPr/>
            </a:pP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 smtClean="0">
                <a:solidFill>
                  <a:prstClr val="black">
                    <a:tint val="95000"/>
                  </a:prstClr>
                </a:solidFill>
                <a:latin typeface="Verdana" pitchFamily="34" charset="0"/>
                <a:cs typeface="+mn-cs"/>
              </a:defRPr>
            </a:lvl1pPr>
            <a:extLst/>
          </a:lstStyle>
          <a:p>
            <a:pPr>
              <a:defRPr/>
            </a:pPr>
            <a:fld id="{A7918448-700D-4C5A-B694-68C7CECFBC62}" type="slidenum">
              <a:rPr lang="pl-PL"/>
              <a:pPr>
                <a:defRPr/>
              </a:pPr>
              <a:t>‹#›</a:t>
            </a:fld>
            <a:endParaRPr lang="pl-P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image" Target="../media/image9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tmp"/><Relationship Id="rId4" Type="http://schemas.openxmlformats.org/officeDocument/2006/relationships/image" Target="../media/image11.tm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mp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mp"/><Relationship Id="rId7" Type="http://schemas.openxmlformats.org/officeDocument/2006/relationships/image" Target="../media/image22.tmp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tmp"/><Relationship Id="rId5" Type="http://schemas.openxmlformats.org/officeDocument/2006/relationships/image" Target="../media/image20.tmp"/><Relationship Id="rId4" Type="http://schemas.openxmlformats.org/officeDocument/2006/relationships/image" Target="../media/image19.tm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mp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mp"/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tmp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tm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mp"/><Relationship Id="rId2" Type="http://schemas.openxmlformats.org/officeDocument/2006/relationships/image" Target="../media/image30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tmp"/><Relationship Id="rId4" Type="http://schemas.openxmlformats.org/officeDocument/2006/relationships/image" Target="../media/image32.tm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mp"/><Relationship Id="rId2" Type="http://schemas.openxmlformats.org/officeDocument/2006/relationships/image" Target="../media/image34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tmp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mp"/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tmp"/><Relationship Id="rId4" Type="http://schemas.openxmlformats.org/officeDocument/2006/relationships/image" Target="../media/image4.tmp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tmp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2" Type="http://schemas.openxmlformats.org/officeDocument/2006/relationships/image" Target="../media/image39.tmp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mp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mp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mp"/><Relationship Id="rId2" Type="http://schemas.openxmlformats.org/officeDocument/2006/relationships/image" Target="../media/image43.tmp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tmp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mp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mp"/><Relationship Id="rId2" Type="http://schemas.openxmlformats.org/officeDocument/2006/relationships/image" Target="../media/image46.tmp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tmp"/><Relationship Id="rId2" Type="http://schemas.openxmlformats.org/officeDocument/2006/relationships/image" Target="../media/image49.tmp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mp"/><Relationship Id="rId2" Type="http://schemas.openxmlformats.org/officeDocument/2006/relationships/image" Target="../media/image51.tmp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tmp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tmp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l-PL" dirty="0">
                <a:solidFill>
                  <a:schemeClr val="accent1">
                    <a:satMod val="150000"/>
                  </a:schemeClr>
                </a:solidFill>
              </a:rPr>
              <a:t>Projektowanie </a:t>
            </a:r>
            <a:r>
              <a:rPr lang="pl-PL" dirty="0" smtClean="0">
                <a:solidFill>
                  <a:schemeClr val="accent1">
                    <a:satMod val="150000"/>
                  </a:schemeClr>
                </a:solidFill>
              </a:rPr>
              <a:t>technologii z wykorzystaniem systemów CAM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1828800"/>
            <a:ext cx="8077200" cy="1500188"/>
          </a:xfrm>
        </p:spPr>
        <p:txBody>
          <a:bodyPr/>
          <a:lstStyle/>
          <a:p>
            <a:r>
              <a:rPr lang="pl-PL" dirty="0" smtClean="0"/>
              <a:t>dr inż. Andrzej Gessner</a:t>
            </a:r>
          </a:p>
          <a:p>
            <a:pPr algn="r"/>
            <a:r>
              <a:rPr lang="pl-PL" sz="1700" dirty="0" smtClean="0">
                <a:solidFill>
                  <a:srgbClr val="92D050"/>
                </a:solidFill>
              </a:rPr>
              <a:t>andrzej.gessner@put.poznan.pl</a:t>
            </a:r>
          </a:p>
          <a:p>
            <a:pPr algn="r"/>
            <a:r>
              <a:rPr lang="pl-PL" sz="1700" dirty="0" smtClean="0"/>
              <a:t>www.zmt.mt.put.poznan.pl</a:t>
            </a:r>
          </a:p>
          <a:p>
            <a:pPr algn="r"/>
            <a:r>
              <a:rPr lang="pl-PL" sz="1700" dirty="0" smtClean="0"/>
              <a:t>Konsultacje: </a:t>
            </a:r>
            <a:r>
              <a:rPr lang="pl-PL" sz="1700" dirty="0" smtClean="0"/>
              <a:t>środa 11:45-13:15</a:t>
            </a:r>
            <a:r>
              <a:rPr lang="pl-PL" sz="1700" dirty="0" smtClean="0"/>
              <a:t>, p.632</a:t>
            </a:r>
          </a:p>
        </p:txBody>
      </p:sp>
      <p:sp>
        <p:nvSpPr>
          <p:cNvPr id="13316" name="Rectangle 8"/>
          <p:cNvSpPr>
            <a:spLocks noGrp="1" noChangeArrowheads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dirty="0" smtClean="0">
                <a:solidFill>
                  <a:srgbClr val="FFFFFF"/>
                </a:solidFill>
              </a:rPr>
              <a:t>2012</a:t>
            </a:r>
            <a:endParaRPr lang="pl-PL" dirty="0" smtClean="0">
              <a:solidFill>
                <a:srgbClr val="FFFFFF"/>
              </a:solidFill>
            </a:endParaRPr>
          </a:p>
        </p:txBody>
      </p:sp>
      <p:sp>
        <p:nvSpPr>
          <p:cNvPr id="13317" name="Rectangle 9"/>
          <p:cNvSpPr>
            <a:spLocks noGrp="1" noChangeArrowheads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pl-PL" smtClean="0">
                <a:solidFill>
                  <a:srgbClr val="FFFFFF"/>
                </a:solidFill>
              </a:rPr>
              <a:t>dr inż. A. GESSNER</a:t>
            </a:r>
          </a:p>
        </p:txBody>
      </p:sp>
      <p:sp>
        <p:nvSpPr>
          <p:cNvPr id="13318" name="Rectangle 10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BCDD28-336F-4CB7-9E2F-0A6903F2E117}" type="slidenum">
              <a:rPr lang="pl-PL">
                <a:solidFill>
                  <a:srgbClr val="FFFFFF"/>
                </a:solidFill>
              </a:rPr>
              <a:pPr eaLnBrk="1" hangingPunct="1"/>
              <a:t>1</a:t>
            </a:fld>
            <a:endParaRPr lang="pl-PL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Widok utworzonego modelu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8" y="1774825"/>
            <a:ext cx="5981864" cy="4625975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10</a:t>
            </a:fld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555464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Tworzenie operacji</a:t>
            </a:r>
            <a:br>
              <a:rPr lang="pl-PL" dirty="0" smtClean="0"/>
            </a:br>
            <a:r>
              <a:rPr lang="pl-PL" sz="3600" dirty="0" smtClean="0"/>
              <a:t>definicja obrabiarki, mocowania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8" y="1412776"/>
            <a:ext cx="8229600" cy="8186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11</a:t>
            </a:fld>
            <a:endParaRPr lang="pl-PL" dirty="0"/>
          </a:p>
        </p:txBody>
      </p:sp>
      <p:pic>
        <p:nvPicPr>
          <p:cNvPr id="8" name="Obraz 7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88" y="2348880"/>
            <a:ext cx="2436780" cy="3426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Prostokąt 8"/>
          <p:cNvSpPr/>
          <p:nvPr/>
        </p:nvSpPr>
        <p:spPr>
          <a:xfrm>
            <a:off x="4586176" y="1826944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623052" y="2372089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1954636" y="503545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4" name="Obraz 13" descr="Wycinek ekranu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532" y="2348880"/>
            <a:ext cx="3907217" cy="14401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Prostokąt 14"/>
          <p:cNvSpPr/>
          <p:nvPr/>
        </p:nvSpPr>
        <p:spPr>
          <a:xfrm>
            <a:off x="6050974" y="3060199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6" name="Obraz 15" descr="Wycinek ekranu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3943207"/>
            <a:ext cx="4716016" cy="2201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" name="Prostokąt 16"/>
          <p:cNvSpPr/>
          <p:nvPr/>
        </p:nvSpPr>
        <p:spPr>
          <a:xfrm>
            <a:off x="6660232" y="3861048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2987824" y="6237312"/>
            <a:ext cx="388843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600" dirty="0" smtClean="0"/>
              <a:t>orientacja z wykorzystaniem układu współrzędnych obróbki i mocowania</a:t>
            </a:r>
            <a:endParaRPr lang="pl-PL" sz="1600" dirty="0"/>
          </a:p>
        </p:txBody>
      </p:sp>
      <p:sp>
        <p:nvSpPr>
          <p:cNvPr id="19" name="Prostokąt 18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17167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84784"/>
            <a:ext cx="5465483" cy="28139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Tworzenie operacji</a:t>
            </a:r>
            <a:br>
              <a:rPr lang="pl-PL" dirty="0"/>
            </a:br>
            <a:r>
              <a:rPr lang="pl-PL" sz="3600" dirty="0" smtClean="0"/>
              <a:t>Układ współrzędnych, płaszczyzna </a:t>
            </a:r>
            <a:r>
              <a:rPr lang="pl-PL" sz="3600" dirty="0" err="1" smtClean="0"/>
              <a:t>retrakowa</a:t>
            </a:r>
            <a:endParaRPr lang="pl-PL" sz="36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12</a:t>
            </a:fld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2162542" y="1383159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3059832" y="2780928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Obraz 11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772" y="3011760"/>
            <a:ext cx="5304208" cy="348407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Prostokąt 7"/>
          <p:cNvSpPr/>
          <p:nvPr/>
        </p:nvSpPr>
        <p:spPr>
          <a:xfrm>
            <a:off x="4219048" y="2744223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5" name="Prostokąt 14"/>
          <p:cNvSpPr/>
          <p:nvPr/>
        </p:nvSpPr>
        <p:spPr>
          <a:xfrm>
            <a:off x="5364088" y="3284984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7452320" y="3849436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5364088" y="371703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Prostokąt 17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418713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az 11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996952"/>
            <a:ext cx="6552728" cy="37261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100" dirty="0"/>
              <a:t>Tworzenie operacji</a:t>
            </a:r>
            <a:br>
              <a:rPr lang="pl-PL" sz="4100" dirty="0"/>
            </a:br>
            <a:r>
              <a:rPr lang="pl-PL" sz="3200" dirty="0" smtClean="0"/>
              <a:t>Model referencyjny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6792"/>
            <a:ext cx="8847470" cy="122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13</a:t>
            </a:fld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1671784" y="2060848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153406" y="3010991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777968" y="6070904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-103853" y="4005064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74678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4800" dirty="0"/>
              <a:t>Tworzenie operacji</a:t>
            </a:r>
            <a:br>
              <a:rPr lang="pl-PL" sz="4800" dirty="0"/>
            </a:br>
            <a:r>
              <a:rPr lang="pl-PL" sz="3600" dirty="0" smtClean="0"/>
              <a:t>Sekwencja obróbkowa</a:t>
            </a:r>
            <a:endParaRPr lang="pl-PL" dirty="0"/>
          </a:p>
        </p:txBody>
      </p:sp>
      <p:pic>
        <p:nvPicPr>
          <p:cNvPr id="6" name="Symbol zastępczy zawartości 5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556792"/>
            <a:ext cx="7446478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14</a:t>
            </a:fld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4075032" y="139151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4845856" y="204667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Prostokąt 8"/>
          <p:cNvSpPr/>
          <p:nvPr/>
        </p:nvSpPr>
        <p:spPr>
          <a:xfrm>
            <a:off x="3825814" y="2924944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" name="Obraz 9" descr="Menu Manag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894" y="1564650"/>
            <a:ext cx="913602" cy="4960694"/>
          </a:xfrm>
          <a:prstGeom prst="rect">
            <a:avLst/>
          </a:prstGeom>
        </p:spPr>
      </p:pic>
      <p:sp>
        <p:nvSpPr>
          <p:cNvPr id="11" name="Prostokąt 10"/>
          <p:cNvSpPr/>
          <p:nvPr/>
        </p:nvSpPr>
        <p:spPr>
          <a:xfrm>
            <a:off x="8513422" y="591271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3" name="Obraz 12" descr="Tools Setu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962761"/>
            <a:ext cx="2765838" cy="2850615"/>
          </a:xfrm>
          <a:prstGeom prst="rect">
            <a:avLst/>
          </a:prstGeom>
        </p:spPr>
      </p:pic>
      <p:sp>
        <p:nvSpPr>
          <p:cNvPr id="14" name="Prostokąt 13"/>
          <p:cNvSpPr/>
          <p:nvPr/>
        </p:nvSpPr>
        <p:spPr>
          <a:xfrm>
            <a:off x="931318" y="6308687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Prostokąt 15"/>
          <p:cNvSpPr/>
          <p:nvPr/>
        </p:nvSpPr>
        <p:spPr>
          <a:xfrm>
            <a:off x="2202824" y="6248469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8" name="Obraz 17" descr="Edit Parameters of Sequence &quot;Pocket Milling&quot;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642509"/>
            <a:ext cx="1911151" cy="3147475"/>
          </a:xfrm>
          <a:prstGeom prst="rect">
            <a:avLst/>
          </a:prstGeom>
        </p:spPr>
      </p:pic>
      <p:sp>
        <p:nvSpPr>
          <p:cNvPr id="19" name="Prostokąt 18"/>
          <p:cNvSpPr/>
          <p:nvPr/>
        </p:nvSpPr>
        <p:spPr>
          <a:xfrm>
            <a:off x="4466927" y="4574040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Prostokąt 19"/>
          <p:cNvSpPr/>
          <p:nvPr/>
        </p:nvSpPr>
        <p:spPr>
          <a:xfrm>
            <a:off x="3650525" y="6258439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1" name="Obraz 20" descr="Menu Manager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351" y="3642509"/>
            <a:ext cx="890353" cy="3147475"/>
          </a:xfrm>
          <a:prstGeom prst="rect">
            <a:avLst/>
          </a:prstGeom>
        </p:spPr>
      </p:pic>
      <p:sp>
        <p:nvSpPr>
          <p:cNvPr id="22" name="Prostokąt 21"/>
          <p:cNvSpPr/>
          <p:nvPr/>
        </p:nvSpPr>
        <p:spPr>
          <a:xfrm>
            <a:off x="5076056" y="558215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9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Prostokąt 22"/>
          <p:cNvSpPr/>
          <p:nvPr/>
        </p:nvSpPr>
        <p:spPr>
          <a:xfrm>
            <a:off x="5292080" y="6186431"/>
            <a:ext cx="59427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10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4" name="Obraz 23" descr="Wycinek ekranu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96"/>
          <a:stretch/>
        </p:blipFill>
        <p:spPr>
          <a:xfrm>
            <a:off x="6372200" y="4966812"/>
            <a:ext cx="1728192" cy="14865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5" name="Prostokąt 24"/>
          <p:cNvSpPr/>
          <p:nvPr/>
        </p:nvSpPr>
        <p:spPr>
          <a:xfrm>
            <a:off x="6372200" y="5219207"/>
            <a:ext cx="59427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Prostokąt 25"/>
          <p:cNvSpPr/>
          <p:nvPr/>
        </p:nvSpPr>
        <p:spPr>
          <a:xfrm>
            <a:off x="7308304" y="5358795"/>
            <a:ext cx="59427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Prostokąt 26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89759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ymbol zastępczy zawartości 10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985" y="1484785"/>
            <a:ext cx="6262030" cy="52060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4400" dirty="0"/>
              <a:t>Tworzenie operacji</a:t>
            </a:r>
            <a:br>
              <a:rPr lang="pl-PL" sz="4400" dirty="0"/>
            </a:br>
            <a:r>
              <a:rPr lang="pl-PL" sz="3200" dirty="0"/>
              <a:t>Sekwencja obróbkowa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15</a:t>
            </a:fld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6786358" y="1635888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6760592" y="2737272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Prostokąt 7"/>
          <p:cNvSpPr/>
          <p:nvPr/>
        </p:nvSpPr>
        <p:spPr>
          <a:xfrm>
            <a:off x="7236296" y="3543399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Prostokąt 11"/>
          <p:cNvSpPr/>
          <p:nvPr/>
        </p:nvSpPr>
        <p:spPr>
          <a:xfrm>
            <a:off x="6893806" y="2114487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Prostokąt 12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12542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sz="4800" dirty="0"/>
              <a:t>Tworzenie operacji</a:t>
            </a:r>
            <a:br>
              <a:rPr lang="pl-PL" sz="4800" dirty="0"/>
            </a:br>
            <a:r>
              <a:rPr lang="pl-PL" sz="3600" dirty="0" smtClean="0"/>
              <a:t>Modyfikacja ścieżki narzędzia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1469779"/>
            <a:ext cx="8229600" cy="66307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16</a:t>
            </a:fld>
            <a:endParaRPr lang="pl-PL" dirty="0"/>
          </a:p>
        </p:txBody>
      </p:sp>
      <p:pic>
        <p:nvPicPr>
          <p:cNvPr id="7" name="Obraz 6" descr="Edit Parameters of Sequence &quot;Pocket Milling&quot;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9" y="2238232"/>
            <a:ext cx="2690587" cy="4431128"/>
          </a:xfrm>
          <a:prstGeom prst="rect">
            <a:avLst/>
          </a:prstGeom>
        </p:spPr>
      </p:pic>
      <p:sp>
        <p:nvSpPr>
          <p:cNvPr id="8" name="Prostokąt 7"/>
          <p:cNvSpPr/>
          <p:nvPr/>
        </p:nvSpPr>
        <p:spPr>
          <a:xfrm>
            <a:off x="1547664" y="3861048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Prostokąt 9"/>
          <p:cNvSpPr/>
          <p:nvPr/>
        </p:nvSpPr>
        <p:spPr>
          <a:xfrm>
            <a:off x="892412" y="6021288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Prostokąt 10"/>
          <p:cNvSpPr/>
          <p:nvPr/>
        </p:nvSpPr>
        <p:spPr>
          <a:xfrm>
            <a:off x="7143024" y="1844824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" name="Obraz 11" descr="Wycinek ekranu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328566"/>
            <a:ext cx="4990960" cy="4196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3" name="Objaśnienie prostokątne 12"/>
          <p:cNvSpPr/>
          <p:nvPr/>
        </p:nvSpPr>
        <p:spPr>
          <a:xfrm>
            <a:off x="6516216" y="548680"/>
            <a:ext cx="2520280" cy="792088"/>
          </a:xfrm>
          <a:prstGeom prst="wedgeRectCallout">
            <a:avLst>
              <a:gd name="adj1" fmla="val -13802"/>
              <a:gd name="adj2" fmla="val 66080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l-PL" dirty="0" smtClean="0"/>
              <a:t>Najpierw zaznaczyć </a:t>
            </a:r>
            <a:r>
              <a:rPr lang="pl-PL" i="1" dirty="0" smtClean="0"/>
              <a:t>Pocket </a:t>
            </a:r>
            <a:r>
              <a:rPr lang="pl-PL" i="1" dirty="0" err="1" smtClean="0"/>
              <a:t>milling</a:t>
            </a:r>
            <a:r>
              <a:rPr lang="pl-PL" i="1" dirty="0" smtClean="0"/>
              <a:t> </a:t>
            </a:r>
            <a:r>
              <a:rPr lang="pl-PL" dirty="0" smtClean="0"/>
              <a:t>w drzewku modelu</a:t>
            </a:r>
            <a:endParaRPr lang="pl-PL" dirty="0"/>
          </a:p>
        </p:txBody>
      </p:sp>
      <p:sp>
        <p:nvSpPr>
          <p:cNvPr id="14" name="Prostokąt 13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4460465" y="2075656"/>
            <a:ext cx="465242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2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  <a:endParaRPr lang="pl-PL" sz="2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9" name="Łącznik prosty ze strzałką 8"/>
          <p:cNvCxnSpPr/>
          <p:nvPr/>
        </p:nvCxnSpPr>
        <p:spPr>
          <a:xfrm flipV="1">
            <a:off x="4788024" y="1916832"/>
            <a:ext cx="288032" cy="38965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0874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Tworzenie plików obróbki</a:t>
            </a:r>
            <a:endParaRPr lang="pl-PL" dirty="0"/>
          </a:p>
        </p:txBody>
      </p:sp>
      <p:sp>
        <p:nvSpPr>
          <p:cNvPr id="6" name="Symbol zastępczy zawartości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Plik obróbki zawiera wszystkie informacje dot. wytwarzania:</a:t>
            </a:r>
          </a:p>
          <a:p>
            <a:pPr lvl="1"/>
            <a:r>
              <a:rPr lang="pl-PL" dirty="0" smtClean="0"/>
              <a:t>operacje,</a:t>
            </a:r>
          </a:p>
          <a:p>
            <a:pPr lvl="1"/>
            <a:r>
              <a:rPr lang="pl-PL" dirty="0" smtClean="0"/>
              <a:t>obrabiarki,</a:t>
            </a:r>
          </a:p>
          <a:p>
            <a:pPr lvl="1"/>
            <a:r>
              <a:rPr lang="pl-PL" dirty="0"/>
              <a:t>sekwencje </a:t>
            </a:r>
            <a:r>
              <a:rPr lang="pl-PL" dirty="0" smtClean="0"/>
              <a:t>obróbkowe,</a:t>
            </a:r>
          </a:p>
          <a:p>
            <a:pPr lvl="1"/>
            <a:r>
              <a:rPr lang="pl-PL" dirty="0" smtClean="0"/>
              <a:t> modele referencyjne,</a:t>
            </a:r>
          </a:p>
          <a:p>
            <a:pPr lvl="1"/>
            <a:r>
              <a:rPr lang="pl-PL" dirty="0" smtClean="0"/>
              <a:t>półfabrykaty.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17</a:t>
            </a:fld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774097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Tworzenie plików obróbki</a:t>
            </a:r>
          </a:p>
        </p:txBody>
      </p:sp>
      <p:pic>
        <p:nvPicPr>
          <p:cNvPr id="8" name="Symbol zastępczy zawartości 7" descr="New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45" y="2346876"/>
            <a:ext cx="3115110" cy="3477111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18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1" name="Symbol zastępczy zawartości 10" descr="New File Options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655" y="2013454"/>
            <a:ext cx="3505690" cy="4143954"/>
          </a:xfrm>
          <a:prstGeom prst="rect">
            <a:avLst/>
          </a:prstGeom>
        </p:spPr>
      </p:pic>
      <p:sp>
        <p:nvSpPr>
          <p:cNvPr id="12" name="pole tekstowe 11"/>
          <p:cNvSpPr txBox="1"/>
          <p:nvPr/>
        </p:nvSpPr>
        <p:spPr>
          <a:xfrm>
            <a:off x="611560" y="5949280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Plik obróbki „nazwa_pliku.asm”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860032" y="6237312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Opcje wyboru szablonu obróbki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7793702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Tworzenie plików obróbki</a:t>
            </a:r>
            <a:endParaRPr lang="pl-PL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Szablon obróbki może być wybrany podczas tworzenia pliku obróbki, jeśli nie został wybrany, to model obróbki będzie pusty</a:t>
            </a:r>
          </a:p>
          <a:p>
            <a:r>
              <a:rPr lang="pl-PL" dirty="0" smtClean="0"/>
              <a:t>Domyślnie szablon zawiera płaszczyzny bazowe i domyślny układ współrzędnych</a:t>
            </a:r>
          </a:p>
          <a:p>
            <a:r>
              <a:rPr lang="pl-PL" dirty="0" smtClean="0"/>
              <a:t>Szablon konfiguruje model w układzie metrycznym lub calowym</a:t>
            </a:r>
          </a:p>
          <a:p>
            <a:r>
              <a:rPr lang="pl-PL" dirty="0" smtClean="0"/>
              <a:t>Wykorzystując </a:t>
            </a:r>
            <a:r>
              <a:rPr lang="pl-PL" dirty="0"/>
              <a:t>pliki szablonów obróbki standaryzuje się konfigurację początkową</a:t>
            </a:r>
          </a:p>
          <a:p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19</a:t>
            </a:fld>
            <a:endParaRPr lang="pl-PL" dirty="0"/>
          </a:p>
        </p:txBody>
      </p:sp>
      <p:sp>
        <p:nvSpPr>
          <p:cNvPr id="8" name="Prostokąt 7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4560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pl-PL" dirty="0" smtClean="0">
                <a:solidFill>
                  <a:schemeClr val="accent1">
                    <a:satMod val="150000"/>
                  </a:schemeClr>
                </a:solidFill>
              </a:rPr>
              <a:t>Wprowadzenie</a:t>
            </a:r>
            <a:endParaRPr lang="pl-PL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14339" name="Symbol zastępczy zawartości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Moduł obróbki systemu PTC </a:t>
            </a:r>
            <a:r>
              <a:rPr lang="pl-PL" dirty="0" err="1" smtClean="0"/>
              <a:t>Creo</a:t>
            </a:r>
            <a:endParaRPr lang="pl-P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Model obróbki</a:t>
            </a:r>
            <a:endParaRPr lang="pl-PL" dirty="0"/>
          </a:p>
        </p:txBody>
      </p:sp>
      <p:pic>
        <p:nvPicPr>
          <p:cNvPr id="6" name="Symbol zastępczy zawartości 5" descr="SETUP: Milling Work Center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060848"/>
            <a:ext cx="3259181" cy="3833887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20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7" name="Obraz 6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98960"/>
            <a:ext cx="3905795" cy="16671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Obraz 7" descr="Wycinek ekranu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4373" y="3574142"/>
            <a:ext cx="3477111" cy="25911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pole tekstowe 8"/>
          <p:cNvSpPr txBox="1"/>
          <p:nvPr/>
        </p:nvSpPr>
        <p:spPr>
          <a:xfrm>
            <a:off x="539552" y="6104769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Konfiguracja obrabiarki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5170161" y="3163360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Złożenie mocowania</a:t>
            </a:r>
            <a:endParaRPr lang="pl-PL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5086418" y="6172392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 smtClean="0"/>
              <a:t>Układ współrzędnych i płaszczyzna </a:t>
            </a:r>
            <a:r>
              <a:rPr lang="pl-PL" dirty="0" err="1" smtClean="0"/>
              <a:t>retrakowa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872420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Konfiguracja obrabiarki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Elementy obligatoryjne:</a:t>
            </a:r>
          </a:p>
          <a:p>
            <a:pPr lvl="1"/>
            <a:r>
              <a:rPr lang="pl-PL" dirty="0" smtClean="0"/>
              <a:t>nazwa obrabiarki (DMG, </a:t>
            </a:r>
            <a:r>
              <a:rPr lang="pl-PL" dirty="0" err="1" smtClean="0"/>
              <a:t>Fanuc</a:t>
            </a:r>
            <a:r>
              <a:rPr lang="pl-PL" dirty="0" smtClean="0"/>
              <a:t>, Jafo)</a:t>
            </a:r>
          </a:p>
          <a:p>
            <a:pPr lvl="1"/>
            <a:r>
              <a:rPr lang="pl-PL" dirty="0" smtClean="0"/>
              <a:t>typ obrabiarki (frezarka, tokarka, frezarko-tokarka)</a:t>
            </a:r>
          </a:p>
          <a:p>
            <a:pPr lvl="1"/>
            <a:r>
              <a:rPr lang="pl-PL" dirty="0" smtClean="0"/>
              <a:t>liczba osi sterowanych </a:t>
            </a:r>
          </a:p>
          <a:p>
            <a:pPr lvl="2"/>
            <a:r>
              <a:rPr lang="pl-PL" dirty="0" smtClean="0"/>
              <a:t>może być: 2, 3, 4 lub 5</a:t>
            </a:r>
          </a:p>
          <a:p>
            <a:pPr lvl="2"/>
            <a:r>
              <a:rPr lang="pl-PL" dirty="0" smtClean="0"/>
              <a:t>zależy od typu maszyny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21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32094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Mocowanie przedmiotu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Element opcjonalny, nie jest wymagany, żeby zdefiniować sekwencję obróbkową</a:t>
            </a:r>
          </a:p>
          <a:p>
            <a:r>
              <a:rPr lang="pl-PL" dirty="0" smtClean="0"/>
              <a:t>Modele lub złożenia dokładane do modelu obróbki. Mogą być aktywne lub nieaktywne w zależności od potrzeb.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22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7584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Mocowanie przedmiotu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/>
              <a:t>Mocowanie może być używane jako </a:t>
            </a:r>
            <a:r>
              <a:rPr lang="pl-PL" dirty="0" smtClean="0"/>
              <a:t>referencja</a:t>
            </a:r>
          </a:p>
          <a:p>
            <a:pPr lvl="1"/>
            <a:r>
              <a:rPr lang="pl-PL" dirty="0" smtClean="0"/>
              <a:t>do wskazania położenia zera układu maszynowego</a:t>
            </a:r>
          </a:p>
          <a:p>
            <a:pPr lvl="1"/>
            <a:r>
              <a:rPr lang="pl-PL" dirty="0" smtClean="0"/>
              <a:t>do umiejscowienia obróbkowych modeli referencyjnych</a:t>
            </a:r>
          </a:p>
          <a:p>
            <a:pPr lvl="1"/>
            <a:r>
              <a:rPr lang="pl-PL" dirty="0" smtClean="0"/>
              <a:t>do umiejscowienia modeli półfabrykatów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23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1210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Układ współrzędnych i płaszczyzna </a:t>
            </a:r>
            <a:r>
              <a:rPr lang="pl-PL" dirty="0" err="1" smtClean="0"/>
              <a:t>retrakowa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800" dirty="0" smtClean="0"/>
              <a:t>Maszynowy układ współrzędnych  wskazuje „zero” maszyny i jest pozycją początkową dla generowanego programu obróbkowego</a:t>
            </a:r>
          </a:p>
          <a:p>
            <a:r>
              <a:rPr lang="pl-PL" sz="2800" dirty="0" smtClean="0"/>
              <a:t>Wskazuje kierunki osi X, Y i Z obrabiarki</a:t>
            </a:r>
          </a:p>
          <a:p>
            <a:r>
              <a:rPr lang="pl-PL" sz="2800" dirty="0" smtClean="0"/>
              <a:t>Układ współrzędny można skonfigurować poprzez wybranie lub utworzenie układu współrzędnych w modelu obróbki</a:t>
            </a:r>
          </a:p>
          <a:p>
            <a:r>
              <a:rPr lang="pl-PL" sz="2800" dirty="0" smtClean="0"/>
              <a:t>Tworząc układ współrzędnych można bazować na istniejących danych, mocowaniu, modelu mocowania, referencyjnym lub półfabrykatu</a:t>
            </a:r>
            <a:endParaRPr lang="pl-PL" sz="28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24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34927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/>
              <a:t>Układ współrzędnych i płaszczyzna </a:t>
            </a:r>
            <a:r>
              <a:rPr lang="pl-PL" dirty="0" err="1" smtClean="0"/>
              <a:t>retrakowa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sz="2800" dirty="0" smtClean="0"/>
              <a:t>Płaszczyzna </a:t>
            </a:r>
            <a:r>
              <a:rPr lang="pl-PL" sz="2800" dirty="0" err="1" smtClean="0"/>
              <a:t>retrakowa</a:t>
            </a:r>
            <a:r>
              <a:rPr lang="pl-PL" sz="2800" dirty="0" smtClean="0"/>
              <a:t> określa poziom (wysokość w osi Z), do którego narzędzie wyjeżdża pomiędzy przejściami skrawającymi</a:t>
            </a:r>
          </a:p>
          <a:p>
            <a:pPr lvl="1"/>
            <a:r>
              <a:rPr lang="pl-PL" sz="2400" dirty="0" smtClean="0"/>
              <a:t>Położenie płaszczyzny </a:t>
            </a:r>
            <a:r>
              <a:rPr lang="pl-PL" sz="2400" dirty="0" err="1" smtClean="0"/>
              <a:t>retrakowej</a:t>
            </a:r>
            <a:r>
              <a:rPr lang="pl-PL" sz="2400" dirty="0" smtClean="0"/>
              <a:t> można  modyfikować dla poszczególnych cykli obróbkowych</a:t>
            </a:r>
          </a:p>
          <a:p>
            <a:pPr lvl="1"/>
            <a:r>
              <a:rPr lang="pl-PL" sz="2400" dirty="0" smtClean="0"/>
              <a:t>W zależności od wymagań pozycja </a:t>
            </a:r>
            <a:r>
              <a:rPr lang="pl-PL" sz="2400" dirty="0" err="1" smtClean="0"/>
              <a:t>retrakowa</a:t>
            </a:r>
            <a:r>
              <a:rPr lang="pl-PL" sz="2400" dirty="0" smtClean="0"/>
              <a:t> może być opisana za pomocą płaszczyzny, walca, kuli lub dowolnej powierzchni</a:t>
            </a:r>
          </a:p>
          <a:p>
            <a:pPr lvl="1"/>
            <a:r>
              <a:rPr lang="pl-PL" sz="2400" dirty="0" smtClean="0"/>
              <a:t>Domyślnie płaszczyzna </a:t>
            </a:r>
            <a:r>
              <a:rPr lang="pl-PL" sz="2400" dirty="0" err="1" smtClean="0"/>
              <a:t>retrakowa</a:t>
            </a:r>
            <a:r>
              <a:rPr lang="pl-PL" sz="2400" dirty="0" smtClean="0"/>
              <a:t> definiowana jest prostopadle do osi Z maszynowego układu współrzędnych</a:t>
            </a:r>
            <a:endParaRPr lang="pl-PL" sz="2400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25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99530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Wskazówka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Zalecane jest dodawanie modeli mocowania przed definiowaniem maszynowego układu współrzędnych lub dodawanie modeli: referencyjnego oraz półfabrykatu, co pozwoli na bazowanie na nich dowolnego mocowania, jeśli zajdzie taka potrzeba.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26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20339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Przykład konfigurowania operacji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28800"/>
            <a:ext cx="543001" cy="600159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27</a:t>
            </a:fld>
            <a:endParaRPr lang="pl-PL" dirty="0"/>
          </a:p>
        </p:txBody>
      </p:sp>
      <p:pic>
        <p:nvPicPr>
          <p:cNvPr id="6" name="Obraz 5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53538"/>
            <a:ext cx="9144000" cy="10754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Obraz 6" descr="SETUP: Milling Work Center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7" y="3606364"/>
            <a:ext cx="2665063" cy="3135004"/>
          </a:xfrm>
          <a:prstGeom prst="rect">
            <a:avLst/>
          </a:prstGeom>
        </p:spPr>
      </p:pic>
      <p:sp>
        <p:nvSpPr>
          <p:cNvPr id="10" name="Strzałka w dół 9"/>
          <p:cNvSpPr/>
          <p:nvPr/>
        </p:nvSpPr>
        <p:spPr>
          <a:xfrm rot="16200000">
            <a:off x="8244408" y="2863539"/>
            <a:ext cx="216024" cy="216024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1" name="Obraz 10" descr="Wycinek ekranu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4911" y="4149080"/>
            <a:ext cx="4553586" cy="16956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Prostokąt 11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42534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28</a:t>
            </a:fld>
            <a:endParaRPr lang="pl-PL" dirty="0"/>
          </a:p>
        </p:txBody>
      </p:sp>
      <p:pic>
        <p:nvPicPr>
          <p:cNvPr id="9" name="Symbol zastępczy zawartości 8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04" y="2265763"/>
            <a:ext cx="8926992" cy="11492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Obraz 7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558654"/>
            <a:ext cx="8928992" cy="50219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Obraz 9" descr="Wycinek ekranu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564015"/>
            <a:ext cx="5472608" cy="32493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Obraz 10" descr="Wycinek ekranu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4" t="65382" r="65808" b="11942"/>
          <a:stretch/>
        </p:blipFill>
        <p:spPr>
          <a:xfrm>
            <a:off x="5868144" y="3789040"/>
            <a:ext cx="2664296" cy="27642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Przykład konfigurowania operacji</a:t>
            </a:r>
            <a:endParaRPr lang="pl-PL" dirty="0"/>
          </a:p>
        </p:txBody>
      </p:sp>
      <p:sp>
        <p:nvSpPr>
          <p:cNvPr id="15" name="Strzałka w dół 14"/>
          <p:cNvSpPr/>
          <p:nvPr/>
        </p:nvSpPr>
        <p:spPr>
          <a:xfrm>
            <a:off x="3069694" y="3311618"/>
            <a:ext cx="216024" cy="216024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rostokąt 15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239343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29</a:t>
            </a:fld>
            <a:endParaRPr lang="pl-PL" dirty="0"/>
          </a:p>
        </p:txBody>
      </p:sp>
      <p:sp>
        <p:nvSpPr>
          <p:cNvPr id="5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Przykład konfigurowania operacji</a:t>
            </a:r>
            <a:endParaRPr lang="pl-PL" dirty="0"/>
          </a:p>
        </p:txBody>
      </p:sp>
      <p:pic>
        <p:nvPicPr>
          <p:cNvPr id="8" name="Symbol zastępczy zawartości 7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873" y="1774825"/>
            <a:ext cx="6916254" cy="4625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Prostokąt 8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045654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4 podstawowe kroki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00" y="1844824"/>
            <a:ext cx="2567958" cy="1944216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3</a:t>
            </a:fld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565960" y="3796307"/>
            <a:ext cx="3501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1. Tworzenie modelu dla obróbki</a:t>
            </a:r>
            <a:endParaRPr lang="pl-PL" dirty="0"/>
          </a:p>
        </p:txBody>
      </p:sp>
      <p:pic>
        <p:nvPicPr>
          <p:cNvPr id="7" name="Obraz 6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541848"/>
            <a:ext cx="2854348" cy="2225800"/>
          </a:xfrm>
          <a:prstGeom prst="rect">
            <a:avLst/>
          </a:prstGeom>
        </p:spPr>
      </p:pic>
      <p:sp>
        <p:nvSpPr>
          <p:cNvPr id="8" name="pole tekstowe 7"/>
          <p:cNvSpPr txBox="1"/>
          <p:nvPr/>
        </p:nvSpPr>
        <p:spPr>
          <a:xfrm>
            <a:off x="5521170" y="3796307"/>
            <a:ext cx="363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2. Definiowanie otoczenia obróbki</a:t>
            </a:r>
            <a:endParaRPr lang="pl-PL" dirty="0"/>
          </a:p>
        </p:txBody>
      </p:sp>
      <p:pic>
        <p:nvPicPr>
          <p:cNvPr id="9" name="Obraz 8" descr="Wycinek ekranu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374" y="4218304"/>
            <a:ext cx="2461156" cy="1728189"/>
          </a:xfrm>
          <a:prstGeom prst="rect">
            <a:avLst/>
          </a:prstGeom>
        </p:spPr>
      </p:pic>
      <p:pic>
        <p:nvPicPr>
          <p:cNvPr id="10" name="Obraz 9" descr="Wycinek ekranu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138" y="4188596"/>
            <a:ext cx="2232248" cy="1976705"/>
          </a:xfrm>
          <a:prstGeom prst="rect">
            <a:avLst/>
          </a:prstGeom>
        </p:spPr>
      </p:pic>
      <p:sp>
        <p:nvSpPr>
          <p:cNvPr id="11" name="pole tekstowe 10"/>
          <p:cNvSpPr txBox="1"/>
          <p:nvPr/>
        </p:nvSpPr>
        <p:spPr>
          <a:xfrm>
            <a:off x="565960" y="6170066"/>
            <a:ext cx="39764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3. Tworzenie sekwencji obróbkowych</a:t>
            </a:r>
          </a:p>
          <a:p>
            <a:pPr algn="ctr"/>
            <a:r>
              <a:rPr lang="pl-PL" dirty="0" smtClean="0"/>
              <a:t>i CL Data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5521171" y="6170066"/>
            <a:ext cx="3515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4. Postprocesor i program obróbkowy</a:t>
            </a:r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90839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Modele referencyjne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Reprezentują obrobione na </a:t>
            </a:r>
            <a:r>
              <a:rPr lang="pl-PL" dirty="0" err="1" smtClean="0"/>
              <a:t>gotowo</a:t>
            </a:r>
            <a:r>
              <a:rPr lang="pl-PL" dirty="0" smtClean="0"/>
              <a:t> części.</a:t>
            </a:r>
          </a:p>
          <a:p>
            <a:r>
              <a:rPr lang="pl-PL" dirty="0" smtClean="0"/>
              <a:t>Ich geometria (np. powierzchnie, krawędzie) może być wykorzystana jako referencje podczas tworzenia cykli obróbkowych -zmiany w modelu referencyjnym wywołają zmiany w skojarzonych cyklach obróbkowych.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30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4586051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8488" y="2348880"/>
            <a:ext cx="2371051" cy="425434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Modele referencyjne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Część obrobiona z pełnego materiału</a:t>
            </a:r>
          </a:p>
          <a:p>
            <a:r>
              <a:rPr lang="pl-PL" dirty="0" smtClean="0"/>
              <a:t>Obrobiona forma wtryskowa</a:t>
            </a:r>
          </a:p>
          <a:p>
            <a:r>
              <a:rPr lang="pl-PL" dirty="0" smtClean="0"/>
              <a:t>Obrobiony odlew</a:t>
            </a:r>
          </a:p>
          <a:p>
            <a:r>
              <a:rPr lang="pl-PL" dirty="0" smtClean="0"/>
              <a:t>Sposoby tworzenia</a:t>
            </a:r>
          </a:p>
          <a:p>
            <a:pPr lvl="1"/>
            <a:r>
              <a:rPr lang="pl-PL" dirty="0" smtClean="0"/>
              <a:t>ten sam model</a:t>
            </a:r>
          </a:p>
          <a:p>
            <a:pPr lvl="1"/>
            <a:r>
              <a:rPr lang="pl-PL" dirty="0" smtClean="0"/>
              <a:t>nowy model ze skopiowanymi cechami </a:t>
            </a:r>
            <a:br>
              <a:rPr lang="pl-PL" dirty="0" smtClean="0"/>
            </a:br>
            <a:r>
              <a:rPr lang="pl-PL" dirty="0" smtClean="0"/>
              <a:t>modelu źródłowego (</a:t>
            </a:r>
            <a:r>
              <a:rPr lang="pl-PL" dirty="0" err="1" smtClean="0"/>
              <a:t>inherit</a:t>
            </a:r>
            <a:r>
              <a:rPr lang="pl-PL" dirty="0" smtClean="0"/>
              <a:t>)</a:t>
            </a:r>
          </a:p>
          <a:p>
            <a:pPr lvl="1"/>
            <a:r>
              <a:rPr lang="pl-PL" dirty="0" smtClean="0"/>
              <a:t>nowy model z cechą kopii (</a:t>
            </a:r>
            <a:r>
              <a:rPr lang="pl-PL" dirty="0" err="1" smtClean="0"/>
              <a:t>merge</a:t>
            </a:r>
            <a:r>
              <a:rPr lang="pl-PL" dirty="0" smtClean="0"/>
              <a:t>)</a:t>
            </a:r>
            <a:endParaRPr lang="pl-PL" dirty="0"/>
          </a:p>
          <a:p>
            <a:pPr lvl="1"/>
            <a:r>
              <a:rPr lang="pl-PL" dirty="0" smtClean="0"/>
              <a:t>złożenie może być tylko 1. przypadkiem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31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701481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Przykład</a:t>
            </a:r>
            <a:endParaRPr lang="pl-PL" dirty="0"/>
          </a:p>
        </p:txBody>
      </p:sp>
      <p:pic>
        <p:nvPicPr>
          <p:cNvPr id="6" name="Symbol zastępczy zawartości 5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8800"/>
            <a:ext cx="8838899" cy="1368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32</a:t>
            </a:fld>
            <a:endParaRPr lang="pl-PL" dirty="0"/>
          </a:p>
        </p:txBody>
      </p:sp>
      <p:pic>
        <p:nvPicPr>
          <p:cNvPr id="7" name="Obraz 6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599" y="3238666"/>
            <a:ext cx="7056784" cy="30706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865673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Półfabrykat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Reprezentuje nieobrobiony materiał.</a:t>
            </a:r>
          </a:p>
          <a:p>
            <a:r>
              <a:rPr lang="pl-PL" dirty="0" smtClean="0"/>
              <a:t>Definiowanie jest opcjonalne.</a:t>
            </a:r>
          </a:p>
          <a:p>
            <a:r>
              <a:rPr lang="pl-PL" dirty="0" smtClean="0"/>
              <a:t>Umożliwia symulację obróbki.</a:t>
            </a:r>
          </a:p>
          <a:p>
            <a:r>
              <a:rPr lang="pl-PL" dirty="0" smtClean="0"/>
              <a:t>Może  być standardowy (walec, sześcian) lub zamodelowany przez użytkownika (np. kształt odlewu).</a:t>
            </a:r>
          </a:p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33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6934899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Półfabrykat</a:t>
            </a:r>
            <a:endParaRPr lang="pl-PL" dirty="0"/>
          </a:p>
        </p:txBody>
      </p:sp>
      <p:pic>
        <p:nvPicPr>
          <p:cNvPr id="5" name="Symbol zastępczy zawartości 4" descr="Wycinek ekranu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60" y="1884849"/>
            <a:ext cx="3610479" cy="4401165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l-PL" dirty="0" smtClean="0"/>
              <a:t>umożliwia symulację obróbki</a:t>
            </a:r>
          </a:p>
          <a:p>
            <a:r>
              <a:rPr lang="pl-PL" dirty="0" smtClean="0"/>
              <a:t>wgląd w „obrobiony” półfabrykat po każdym zabiegu obróbkowym</a:t>
            </a:r>
          </a:p>
          <a:p>
            <a:r>
              <a:rPr lang="pl-PL" dirty="0" smtClean="0"/>
              <a:t>brak obróbki poza granicami półfabrykatu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34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5330982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Symbol zastępczy zawartości 5" descr="Wycinek ekranu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1" t="7749" r="3974" b="2818"/>
          <a:stretch/>
        </p:blipFill>
        <p:spPr>
          <a:xfrm>
            <a:off x="4714529" y="3068960"/>
            <a:ext cx="4393975" cy="3155893"/>
          </a:xfr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Półfabrykat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546848" cy="4623816"/>
          </a:xfrm>
        </p:spPr>
        <p:txBody>
          <a:bodyPr/>
          <a:lstStyle/>
          <a:p>
            <a:pPr marL="119062" indent="0">
              <a:buNone/>
            </a:pPr>
            <a:r>
              <a:rPr lang="pl-PL" dirty="0" smtClean="0"/>
              <a:t>Opcje:</a:t>
            </a:r>
          </a:p>
          <a:p>
            <a:r>
              <a:rPr lang="pl-PL" dirty="0" smtClean="0"/>
              <a:t>półfabrykat automatyczny</a:t>
            </a:r>
          </a:p>
          <a:p>
            <a:r>
              <a:rPr lang="pl-PL" dirty="0" smtClean="0"/>
              <a:t>złożenie z tego samego modelu</a:t>
            </a:r>
          </a:p>
          <a:p>
            <a:r>
              <a:rPr lang="pl-PL" dirty="0" smtClean="0"/>
              <a:t>złożenie z kopią cech (</a:t>
            </a:r>
            <a:r>
              <a:rPr lang="pl-PL" dirty="0" err="1" smtClean="0"/>
              <a:t>inherit</a:t>
            </a:r>
            <a:r>
              <a:rPr lang="pl-PL" dirty="0" smtClean="0"/>
              <a:t> – brak powiązania)</a:t>
            </a:r>
          </a:p>
          <a:p>
            <a:r>
              <a:rPr lang="pl-PL" dirty="0" smtClean="0"/>
              <a:t>złożenie z cechą kopii (</a:t>
            </a:r>
            <a:r>
              <a:rPr lang="pl-PL" dirty="0" err="1" smtClean="0"/>
              <a:t>merge</a:t>
            </a:r>
            <a:r>
              <a:rPr lang="pl-PL" dirty="0" smtClean="0"/>
              <a:t> – powiązanie)</a:t>
            </a:r>
          </a:p>
          <a:p>
            <a:r>
              <a:rPr lang="pl-PL" dirty="0" smtClean="0"/>
              <a:t>ręczny półfabrykat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35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81341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437112"/>
            <a:ext cx="4031154" cy="2377683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Półfabrykat automatyczny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kształt sześcienny lub walcowy</a:t>
            </a:r>
          </a:p>
          <a:p>
            <a:r>
              <a:rPr lang="pl-PL" dirty="0" smtClean="0"/>
              <a:t>kontrola rozmiaru oraz położenia półfabrykatu względem modelu referencyjnego</a:t>
            </a:r>
            <a:endParaRPr lang="pl-PL" dirty="0"/>
          </a:p>
        </p:txBody>
      </p:sp>
      <p:pic>
        <p:nvPicPr>
          <p:cNvPr id="7" name="Symbol zastępczy zawartości 6" descr="Wycinek ekranu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936475"/>
            <a:ext cx="4038600" cy="14925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36</a:t>
            </a:fld>
            <a:endParaRPr lang="pl-PL" dirty="0"/>
          </a:p>
        </p:txBody>
      </p:sp>
      <p:pic>
        <p:nvPicPr>
          <p:cNvPr id="9" name="Obraz 8" descr="Wycinek ekranu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063" b="24732"/>
          <a:stretch/>
        </p:blipFill>
        <p:spPr>
          <a:xfrm>
            <a:off x="6284243" y="1484784"/>
            <a:ext cx="2859757" cy="30429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trzałka w prawo 3"/>
          <p:cNvSpPr/>
          <p:nvPr/>
        </p:nvSpPr>
        <p:spPr>
          <a:xfrm rot="10800000">
            <a:off x="3860012" y="2476712"/>
            <a:ext cx="360040" cy="2880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772050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Półfabrykat w złożeniu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r>
              <a:rPr lang="pl-PL" dirty="0" smtClean="0"/>
              <a:t>dodawany jako istniejący model do złożenia</a:t>
            </a:r>
            <a:endParaRPr lang="pl-PL" dirty="0"/>
          </a:p>
        </p:txBody>
      </p:sp>
      <p:pic>
        <p:nvPicPr>
          <p:cNvPr id="7" name="Symbol zastępczy zawartości 6" descr="Wycinek ekranu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39169"/>
            <a:ext cx="4038600" cy="1492525"/>
          </a:xfr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37</a:t>
            </a:fld>
            <a:endParaRPr lang="pl-PL" dirty="0"/>
          </a:p>
        </p:txBody>
      </p:sp>
      <p:sp>
        <p:nvSpPr>
          <p:cNvPr id="6" name="Strzałka w prawo 5"/>
          <p:cNvSpPr/>
          <p:nvPr/>
        </p:nvSpPr>
        <p:spPr>
          <a:xfrm rot="10800000">
            <a:off x="7996836" y="4052796"/>
            <a:ext cx="360040" cy="2880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322503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Półfabrykat z cechami dziedziczonymi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114800" cy="4623816"/>
          </a:xfrm>
        </p:spPr>
        <p:txBody>
          <a:bodyPr/>
          <a:lstStyle/>
          <a:p>
            <a:r>
              <a:rPr lang="pl-PL" dirty="0" smtClean="0"/>
              <a:t>tworzy półfabrykat z cechami dziedziczonymi z wybranej części (</a:t>
            </a:r>
            <a:r>
              <a:rPr lang="pl-PL" dirty="0" err="1" smtClean="0"/>
              <a:t>inherit</a:t>
            </a:r>
            <a:r>
              <a:rPr lang="pl-PL" dirty="0" smtClean="0"/>
              <a:t>)</a:t>
            </a:r>
          </a:p>
          <a:p>
            <a:r>
              <a:rPr lang="pl-PL" dirty="0" smtClean="0"/>
              <a:t>umożliwia zmianę dowolnej cechy, bez zmiany części źródłowej</a:t>
            </a:r>
            <a:endParaRPr lang="pl-PL" dirty="0"/>
          </a:p>
        </p:txBody>
      </p:sp>
      <p:pic>
        <p:nvPicPr>
          <p:cNvPr id="7" name="Symbol zastępczy zawartości 6" descr="Wycinek ekranu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39169"/>
            <a:ext cx="4038600" cy="1492525"/>
          </a:xfr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38</a:t>
            </a:fld>
            <a:endParaRPr lang="pl-PL" dirty="0"/>
          </a:p>
        </p:txBody>
      </p:sp>
      <p:sp>
        <p:nvSpPr>
          <p:cNvPr id="6" name="Strzałka w prawo 5"/>
          <p:cNvSpPr/>
          <p:nvPr/>
        </p:nvSpPr>
        <p:spPr>
          <a:xfrm rot="10800000">
            <a:off x="7834996" y="4204904"/>
            <a:ext cx="360040" cy="2880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403678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Półfabrykat z cechą kopii części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dirty="0" smtClean="0"/>
              <a:t>tworzy półfabrykat zawierający pojedynczą cechę kopiującą geometrię z wybranego modelu</a:t>
            </a:r>
          </a:p>
          <a:p>
            <a:r>
              <a:rPr lang="pl-PL" dirty="0" smtClean="0"/>
              <a:t>zmiana wybranego modelu pociąga za sobą zmianę półfabrykatu</a:t>
            </a:r>
            <a:endParaRPr lang="pl-PL" dirty="0"/>
          </a:p>
        </p:txBody>
      </p:sp>
      <p:pic>
        <p:nvPicPr>
          <p:cNvPr id="7" name="Symbol zastępczy zawartości 6" descr="Wycinek ekranu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39169"/>
            <a:ext cx="4038600" cy="1492525"/>
          </a:xfr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39</a:t>
            </a:fld>
            <a:endParaRPr lang="pl-PL" dirty="0"/>
          </a:p>
        </p:txBody>
      </p:sp>
      <p:sp>
        <p:nvSpPr>
          <p:cNvPr id="6" name="Strzałka w prawo 5"/>
          <p:cNvSpPr/>
          <p:nvPr/>
        </p:nvSpPr>
        <p:spPr>
          <a:xfrm rot="10800000">
            <a:off x="7843908" y="4373196"/>
            <a:ext cx="360040" cy="2880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25434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1. Tworzenie modelu dla obróbki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Model dla obróbki można utworzyć:</a:t>
            </a:r>
          </a:p>
          <a:p>
            <a:pPr lvl="1"/>
            <a:r>
              <a:rPr lang="pl-PL" dirty="0" smtClean="0"/>
              <a:t>na bazie dostępnego szablonu (zawiera on domyślne płaszczyzny bazowe oraz układ współrzędnych, można własnoręcznie skonfigurować i zapisać w szablonie dodatkowe opcje , np. mocowanie i obrabiarkę)</a:t>
            </a:r>
          </a:p>
          <a:p>
            <a:pPr lvl="1"/>
            <a:r>
              <a:rPr lang="pl-PL" dirty="0" smtClean="0"/>
              <a:t>poprzez wybór „pustego” modelu (niezalecane)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717653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Półfabrykat tworzony ręcznie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dirty="0" smtClean="0"/>
              <a:t>tworzy nowy półfabrykat, kształt modelowany ręcznie przez użytkownika</a:t>
            </a:r>
          </a:p>
        </p:txBody>
      </p:sp>
      <p:pic>
        <p:nvPicPr>
          <p:cNvPr id="7" name="Symbol zastępczy zawartości 6" descr="Wycinek ekranu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339169"/>
            <a:ext cx="4038600" cy="1492525"/>
          </a:xfrm>
        </p:spPr>
      </p:pic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40</a:t>
            </a:fld>
            <a:endParaRPr lang="pl-PL" dirty="0"/>
          </a:p>
        </p:txBody>
      </p:sp>
      <p:sp>
        <p:nvSpPr>
          <p:cNvPr id="6" name="Strzałka w prawo 5"/>
          <p:cNvSpPr/>
          <p:nvPr/>
        </p:nvSpPr>
        <p:spPr>
          <a:xfrm rot="10800000">
            <a:off x="7860092" y="4525304"/>
            <a:ext cx="360040" cy="288032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808653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Tworzenie złożeń NC</a:t>
            </a:r>
            <a:endParaRPr lang="pl-PL" dirty="0"/>
          </a:p>
        </p:txBody>
      </p:sp>
      <p:sp>
        <p:nvSpPr>
          <p:cNvPr id="7" name="Symbol zastępczy zawartości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Utworzone złożenia NC (składające się z modelu referencyjnego oraz półfabrykatu) można wstawiać bezpośrednio do modelu obróbki</a:t>
            </a:r>
          </a:p>
          <a:p>
            <a:r>
              <a:rPr lang="pl-PL" dirty="0" smtClean="0"/>
              <a:t>Nie ma potrzeby lokalizowania tych modeli w obszarze modelu obróbki</a:t>
            </a:r>
            <a:endParaRPr lang="pl-PL" dirty="0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21C856-E58E-4C93-967D-94F5E1B07018}" type="slidenum">
              <a:rPr lang="pl-PL" smtClean="0"/>
              <a:pPr>
                <a:defRPr/>
              </a:pPr>
              <a:t>41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28811223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 descr="Wycinek ekranu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428" y="3356992"/>
            <a:ext cx="4660684" cy="3439565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Tworzenie złożeń NC</a:t>
            </a:r>
          </a:p>
        </p:txBody>
      </p:sp>
      <p:pic>
        <p:nvPicPr>
          <p:cNvPr id="5" name="Symbol zastępczy zawartości 4" descr="New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45" y="2346876"/>
            <a:ext cx="3115110" cy="3477111"/>
          </a:xfrm>
        </p:spPr>
      </p:pic>
      <p:sp>
        <p:nvSpPr>
          <p:cNvPr id="6" name="Symbol zastępczy zawartości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l-PL" dirty="0" smtClean="0"/>
              <a:t>model referencyjny ustawiany automatycznie na pozycji</a:t>
            </a:r>
          </a:p>
          <a:p>
            <a:r>
              <a:rPr lang="pl-PL" dirty="0" smtClean="0"/>
              <a:t>półfabrykat definiowany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42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83541017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Używanie złożeń </a:t>
            </a:r>
            <a:r>
              <a:rPr lang="pl-PL" dirty="0"/>
              <a:t>NC</a:t>
            </a:r>
          </a:p>
        </p:txBody>
      </p:sp>
      <p:pic>
        <p:nvPicPr>
          <p:cNvPr id="8" name="Symbol zastępczy zawartości 7" descr="New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45" y="2346876"/>
            <a:ext cx="3115110" cy="3477111"/>
          </a:xfrm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43</a:t>
            </a:fld>
            <a:endParaRPr lang="pl-PL" dirty="0"/>
          </a:p>
        </p:txBody>
      </p:sp>
      <p:pic>
        <p:nvPicPr>
          <p:cNvPr id="13" name="Symbol zastępczy zawartości 12" descr="New File Options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4655" y="2013454"/>
            <a:ext cx="3505690" cy="4143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69138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Używanie złożeń </a:t>
            </a:r>
            <a:r>
              <a:rPr lang="pl-PL" dirty="0"/>
              <a:t>NC</a:t>
            </a:r>
          </a:p>
        </p:txBody>
      </p:sp>
      <p:pic>
        <p:nvPicPr>
          <p:cNvPr id="7" name="Symbol zastępczy zawartości 6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672498"/>
            <a:ext cx="4994343" cy="308878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44</a:t>
            </a:fld>
            <a:endParaRPr lang="pl-PL" dirty="0"/>
          </a:p>
        </p:txBody>
      </p:sp>
      <p:pic>
        <p:nvPicPr>
          <p:cNvPr id="9" name="Obraz 8" descr="Wycinek ekranu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484784"/>
            <a:ext cx="7200800" cy="20446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21773368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Typ maszyny (frezarka, tokarka, frezarko-tokarka)</a:t>
            </a:r>
          </a:p>
          <a:p>
            <a:r>
              <a:rPr lang="pl-PL" dirty="0"/>
              <a:t>Liczba </a:t>
            </a:r>
            <a:r>
              <a:rPr lang="pl-PL" dirty="0" smtClean="0"/>
              <a:t>osi</a:t>
            </a:r>
          </a:p>
          <a:p>
            <a:r>
              <a:rPr lang="pl-PL" dirty="0" smtClean="0"/>
              <a:t>Przejazdy poszczególnych osi</a:t>
            </a:r>
          </a:p>
          <a:p>
            <a:r>
              <a:rPr lang="pl-PL" dirty="0" smtClean="0"/>
              <a:t>Parametry obróbki</a:t>
            </a:r>
            <a:endParaRPr lang="pl-PL" dirty="0"/>
          </a:p>
          <a:p>
            <a:r>
              <a:rPr lang="pl-PL" dirty="0" smtClean="0"/>
              <a:t>Opcje post-procesora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45</a:t>
            </a:fld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34478493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pic>
        <p:nvPicPr>
          <p:cNvPr id="6" name="Symbol zastępczy zawartości 5" descr="Wycinek ekranu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3353268" cy="24101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46</a:t>
            </a:fld>
            <a:endParaRPr lang="pl-PL" dirty="0"/>
          </a:p>
        </p:txBody>
      </p:sp>
      <p:pic>
        <p:nvPicPr>
          <p:cNvPr id="7" name="Obraz 6" descr="SETUP: Milling Work Center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226" y="1700808"/>
            <a:ext cx="4105848" cy="4829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1129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47</a:t>
            </a:fld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Liczba osi sterowanych:</a:t>
            </a:r>
          </a:p>
          <a:p>
            <a:pPr lvl="1"/>
            <a:r>
              <a:rPr lang="pl-PL" dirty="0" smtClean="0"/>
              <a:t>frezarka: 3, 4, 5 osi (domyślnie 3)</a:t>
            </a:r>
          </a:p>
          <a:p>
            <a:pPr lvl="1"/>
            <a:r>
              <a:rPr lang="pl-PL" dirty="0" smtClean="0"/>
              <a:t>tokarka: 1, 2 głowice (domyślnie 1)</a:t>
            </a:r>
          </a:p>
          <a:p>
            <a:pPr lvl="1"/>
            <a:r>
              <a:rPr lang="pl-PL" dirty="0" smtClean="0"/>
              <a:t>frezarko-tokarka: 2, 3, 4, 5 osi (domyślnie 5)</a:t>
            </a:r>
          </a:p>
          <a:p>
            <a:r>
              <a:rPr lang="pl-PL" dirty="0" smtClean="0"/>
              <a:t>Dla tokarki orientacja pozioma lub pionowa</a:t>
            </a:r>
          </a:p>
          <a:p>
            <a:r>
              <a:rPr lang="pl-PL" dirty="0" smtClean="0"/>
              <a:t>Post-</a:t>
            </a:r>
            <a:r>
              <a:rPr lang="pl-PL" dirty="0" err="1" smtClean="0"/>
              <a:t>Processor</a:t>
            </a:r>
            <a:endParaRPr lang="pl-PL" dirty="0" smtClean="0"/>
          </a:p>
          <a:p>
            <a:pPr lvl="1"/>
            <a:r>
              <a:rPr lang="pl-PL" dirty="0" smtClean="0"/>
              <a:t>nazwa domyślnego postprocesora i jego ID</a:t>
            </a:r>
          </a:p>
          <a:p>
            <a:pPr lvl="1"/>
            <a:r>
              <a:rPr lang="pl-PL" dirty="0" smtClean="0"/>
              <a:t>opcje generowania poleceń CL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5176083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48</a:t>
            </a:fld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Multiple</a:t>
            </a:r>
            <a:r>
              <a:rPr lang="pl-PL" dirty="0" smtClean="0"/>
              <a:t> </a:t>
            </a:r>
            <a:r>
              <a:rPr lang="pl-PL" dirty="0" err="1" smtClean="0"/>
              <a:t>Axis</a:t>
            </a:r>
            <a:r>
              <a:rPr lang="pl-PL" dirty="0" smtClean="0"/>
              <a:t> </a:t>
            </a:r>
            <a:r>
              <a:rPr lang="pl-PL" dirty="0" err="1" smtClean="0"/>
              <a:t>Output</a:t>
            </a:r>
            <a:r>
              <a:rPr lang="pl-PL" dirty="0" smtClean="0"/>
              <a:t> </a:t>
            </a:r>
            <a:r>
              <a:rPr lang="pl-PL" dirty="0" err="1" smtClean="0"/>
              <a:t>Options</a:t>
            </a:r>
            <a:r>
              <a:rPr lang="pl-PL" dirty="0" smtClean="0"/>
              <a:t> (dostępne dla frezarki 4-osiowej)</a:t>
            </a:r>
          </a:p>
          <a:p>
            <a:pPr lvl="1"/>
            <a:r>
              <a:rPr lang="pl-PL" dirty="0" err="1" smtClean="0"/>
              <a:t>Use</a:t>
            </a:r>
            <a:r>
              <a:rPr lang="pl-PL" dirty="0" smtClean="0"/>
              <a:t> </a:t>
            </a:r>
            <a:r>
              <a:rPr lang="pl-PL" dirty="0" err="1" smtClean="0"/>
              <a:t>Rotate</a:t>
            </a:r>
            <a:r>
              <a:rPr lang="pl-PL" dirty="0" smtClean="0"/>
              <a:t> </a:t>
            </a:r>
            <a:r>
              <a:rPr lang="pl-PL" dirty="0" err="1" smtClean="0"/>
              <a:t>Output</a:t>
            </a:r>
            <a:r>
              <a:rPr lang="pl-PL" dirty="0" smtClean="0"/>
              <a:t> – generuje polecenia przesunięcia i obrotu układu współrzędnych, jeśli nieaktywne to dane CL są transformowane do układu współrzędnych maszyny</a:t>
            </a:r>
          </a:p>
          <a:p>
            <a:pPr lvl="1"/>
            <a:r>
              <a:rPr lang="pl-PL" dirty="0" err="1" smtClean="0"/>
              <a:t>Rotation</a:t>
            </a:r>
            <a:r>
              <a:rPr lang="pl-PL" dirty="0" smtClean="0"/>
              <a:t> </a:t>
            </a:r>
            <a:r>
              <a:rPr lang="pl-PL" dirty="0" err="1" smtClean="0"/>
              <a:t>Output</a:t>
            </a:r>
            <a:r>
              <a:rPr lang="pl-PL" dirty="0" smtClean="0"/>
              <a:t> </a:t>
            </a:r>
            <a:r>
              <a:rPr lang="pl-PL" dirty="0" err="1" smtClean="0"/>
              <a:t>Mode</a:t>
            </a:r>
            <a:r>
              <a:rPr lang="pl-PL" dirty="0" smtClean="0"/>
              <a:t> – przyrostowo (domyślnie) lub absolutnie</a:t>
            </a:r>
          </a:p>
          <a:p>
            <a:pPr lvl="1"/>
            <a:r>
              <a:rPr lang="pl-PL" dirty="0" err="1" smtClean="0"/>
              <a:t>Rotation</a:t>
            </a:r>
            <a:r>
              <a:rPr lang="pl-PL" dirty="0" smtClean="0"/>
              <a:t> </a:t>
            </a:r>
            <a:r>
              <a:rPr lang="pl-PL" dirty="0" err="1" smtClean="0"/>
              <a:t>Direction</a:t>
            </a:r>
            <a:r>
              <a:rPr lang="pl-PL" dirty="0" smtClean="0"/>
              <a:t> – określa kierunek obrotu i oś, wokół której generowany jest obrót (A lub B)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6237310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49</a:t>
            </a:fld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Milling</a:t>
            </a:r>
            <a:r>
              <a:rPr lang="pl-PL" dirty="0" smtClean="0"/>
              <a:t> </a:t>
            </a:r>
            <a:r>
              <a:rPr lang="pl-PL" dirty="0" err="1" smtClean="0"/>
              <a:t>Capability</a:t>
            </a:r>
            <a:r>
              <a:rPr lang="pl-PL" dirty="0" smtClean="0"/>
              <a:t> – określa możliwość frezowania na 1 lub 2 głowicy frezarko-tokarki</a:t>
            </a:r>
          </a:p>
          <a:p>
            <a:r>
              <a:rPr lang="pl-PL" dirty="0" err="1" smtClean="0"/>
              <a:t>Defaults</a:t>
            </a:r>
            <a:r>
              <a:rPr lang="pl-PL" dirty="0" smtClean="0"/>
              <a:t> Button – kojarzy plik z parametrami ze wskazaną obrabiarką (domyślne parametry obróbkowe)</a:t>
            </a:r>
          </a:p>
          <a:p>
            <a:r>
              <a:rPr lang="pl-PL" dirty="0" smtClean="0"/>
              <a:t>PPRINT Button – dostęp do menu i tablic PPRINT (udostępnia informacje typu „nazwa operacji” w pliku CL data)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70802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2. Definiowanie otoczenia obróbki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Operacje maszynowe (zbiór sekwencji NC wykonywanych przez określoną obrabiarkę w określonym układzie współrzędnych) definiowane są przez:</a:t>
            </a:r>
          </a:p>
          <a:p>
            <a:pPr lvl="1"/>
            <a:r>
              <a:rPr lang="pl-PL" dirty="0" smtClean="0"/>
              <a:t>obrabiarka (np. frezarka 3-osiowa, posuwy, prędkość obrotowa, przejazdy w osiach)</a:t>
            </a:r>
          </a:p>
          <a:p>
            <a:pPr lvl="1"/>
            <a:r>
              <a:rPr lang="pl-PL" dirty="0" smtClean="0"/>
              <a:t>maszynowy układ współrzędnych, punkt zerowy</a:t>
            </a:r>
          </a:p>
          <a:p>
            <a:pPr lvl="1"/>
            <a:r>
              <a:rPr lang="pl-PL" dirty="0" smtClean="0"/>
              <a:t>płaszczyzna </a:t>
            </a:r>
            <a:r>
              <a:rPr lang="pl-PL" dirty="0" err="1" smtClean="0"/>
              <a:t>retrakowa</a:t>
            </a:r>
            <a:endParaRPr lang="pl-PL" dirty="0" smtClean="0"/>
          </a:p>
          <a:p>
            <a:pPr lvl="1"/>
            <a:r>
              <a:rPr lang="pl-PL" dirty="0" smtClean="0"/>
              <a:t>mocowanie przedmiotu obrabianego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5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3967965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50</a:t>
            </a:fld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err="1" smtClean="0"/>
              <a:t>Cutter</a:t>
            </a:r>
            <a:r>
              <a:rPr lang="pl-PL" dirty="0" smtClean="0"/>
              <a:t> </a:t>
            </a:r>
            <a:r>
              <a:rPr lang="pl-PL" dirty="0" err="1" smtClean="0"/>
              <a:t>Compensation</a:t>
            </a:r>
            <a:endParaRPr lang="pl-PL" dirty="0" smtClean="0"/>
          </a:p>
          <a:p>
            <a:pPr lvl="1"/>
            <a:r>
              <a:rPr lang="pl-PL" dirty="0" err="1" smtClean="0"/>
              <a:t>Tool</a:t>
            </a:r>
            <a:r>
              <a:rPr lang="pl-PL" dirty="0" smtClean="0"/>
              <a:t> Center – położenie narzędzia jest generowane w odniesieniu do środka</a:t>
            </a:r>
          </a:p>
          <a:p>
            <a:pPr lvl="1"/>
            <a:r>
              <a:rPr lang="pl-PL" dirty="0" err="1" smtClean="0"/>
              <a:t>Tool</a:t>
            </a:r>
            <a:r>
              <a:rPr lang="pl-PL" dirty="0" smtClean="0"/>
              <a:t> </a:t>
            </a:r>
            <a:r>
              <a:rPr lang="pl-PL" dirty="0" err="1" smtClean="0"/>
              <a:t>Edge</a:t>
            </a:r>
            <a:r>
              <a:rPr lang="pl-PL" dirty="0" smtClean="0"/>
              <a:t> – położenie narzędzia jest generowane w odniesieniu do krawędzi</a:t>
            </a:r>
          </a:p>
          <a:p>
            <a:r>
              <a:rPr lang="pl-PL" dirty="0" err="1" smtClean="0"/>
              <a:t>Parameters</a:t>
            </a:r>
            <a:r>
              <a:rPr lang="pl-PL" dirty="0" smtClean="0"/>
              <a:t> – określa maksymalne obroty i moc wrzeciona oraz przesuw szybki</a:t>
            </a:r>
          </a:p>
        </p:txBody>
      </p:sp>
    </p:spTree>
    <p:extLst>
      <p:ext uri="{BB962C8B-B14F-4D97-AF65-F5344CB8AC3E}">
        <p14:creationId xmlns:p14="http://schemas.microsoft.com/office/powerpoint/2010/main" val="17239485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dirty="0" smtClean="0"/>
              <a:t>Travel – określa dostępne przesuwy osi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51</a:t>
            </a:fld>
            <a:endParaRPr lang="pl-PL" dirty="0"/>
          </a:p>
        </p:txBody>
      </p:sp>
      <p:pic>
        <p:nvPicPr>
          <p:cNvPr id="7" name="Symbol zastępczy zawartości 6" descr="SETUP: Milling Work Center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07" y="1773238"/>
            <a:ext cx="3931185" cy="4624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2146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Konfigurowanie obrabiarki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l-PL" dirty="0" err="1" smtClean="0"/>
              <a:t>Cycles</a:t>
            </a:r>
            <a:r>
              <a:rPr lang="pl-PL" dirty="0" smtClean="0"/>
              <a:t> – umożliwia zdefiniowanie własnych cyklów wiertarskich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52</a:t>
            </a:fld>
            <a:endParaRPr lang="pl-PL" dirty="0"/>
          </a:p>
        </p:txBody>
      </p:sp>
      <p:pic>
        <p:nvPicPr>
          <p:cNvPr id="6" name="Symbol zastępczy zawartości 5" descr="SETUP: Milling Work Center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907" y="1773238"/>
            <a:ext cx="3931185" cy="4624387"/>
          </a:xfrm>
        </p:spPr>
      </p:pic>
    </p:spTree>
    <p:extLst>
      <p:ext uri="{BB962C8B-B14F-4D97-AF65-F5344CB8AC3E}">
        <p14:creationId xmlns:p14="http://schemas.microsoft.com/office/powerpoint/2010/main" val="2903520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2. Definiowanie otoczenia obróbki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Model referencyjny (obrobiony przedmiot)</a:t>
            </a:r>
          </a:p>
          <a:p>
            <a:r>
              <a:rPr lang="pl-PL" dirty="0" smtClean="0"/>
              <a:t>Półfabrykat (element opcjonalny, umożliwia wykonanie symulacji obróbki)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6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3352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3. Tworzenie sekwencji obróbkowych i CL Data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Definicja narzędzia</a:t>
            </a:r>
          </a:p>
          <a:p>
            <a:r>
              <a:rPr lang="pl-PL" dirty="0" smtClean="0"/>
              <a:t>Wybór lub utworzenie obrabianej geometrii (np. powierzchnia, otwory)</a:t>
            </a:r>
          </a:p>
          <a:p>
            <a:r>
              <a:rPr lang="pl-PL" dirty="0" smtClean="0"/>
              <a:t>Określenie parametrów obróbki (np. posuwy, prędkość obrotowa)</a:t>
            </a:r>
          </a:p>
          <a:p>
            <a:r>
              <a:rPr lang="pl-PL" dirty="0" smtClean="0"/>
              <a:t>Plik CL Data (</a:t>
            </a:r>
            <a:r>
              <a:rPr lang="pl-PL" dirty="0" err="1" smtClean="0"/>
              <a:t>Cutter</a:t>
            </a:r>
            <a:r>
              <a:rPr lang="pl-PL" dirty="0" smtClean="0"/>
              <a:t> </a:t>
            </a:r>
            <a:r>
              <a:rPr lang="pl-PL" dirty="0" err="1" smtClean="0"/>
              <a:t>Location</a:t>
            </a:r>
            <a:r>
              <a:rPr lang="pl-PL" dirty="0" smtClean="0"/>
              <a:t>) – opis ścieżki przemieszczania narzędzia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7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6861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4. Postprocesor i obróbka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Dane CL przetwarzane są do pliku MCD (Machine Control Data) za pomocą post procesora. Pliki MCD wykorzystuje się do programowania obróbki na obrabiarce.</a:t>
            </a: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8</a:t>
            </a:fld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13138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Przykład obróbki</a:t>
            </a:r>
            <a:endParaRPr lang="pl-PL" dirty="0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l-PL" dirty="0" smtClean="0"/>
              <a:t>Określić katalog roboczy: </a:t>
            </a:r>
          </a:p>
          <a:p>
            <a:pPr marL="119062" indent="0">
              <a:buNone/>
            </a:pPr>
            <a:r>
              <a:rPr lang="pl-PL" sz="2800" dirty="0" smtClean="0"/>
              <a:t>File &gt; </a:t>
            </a:r>
            <a:r>
              <a:rPr lang="pl-PL" sz="2800" dirty="0" err="1" smtClean="0"/>
              <a:t>Manage</a:t>
            </a:r>
            <a:r>
              <a:rPr lang="pl-PL" sz="2800" dirty="0" smtClean="0"/>
              <a:t> </a:t>
            </a:r>
            <a:r>
              <a:rPr lang="pl-PL" sz="2800" dirty="0" err="1" smtClean="0"/>
              <a:t>Session</a:t>
            </a:r>
            <a:r>
              <a:rPr lang="pl-PL" sz="2800" dirty="0" smtClean="0"/>
              <a:t> &gt; Select </a:t>
            </a:r>
            <a:r>
              <a:rPr lang="pl-PL" sz="2800" dirty="0" err="1" smtClean="0"/>
              <a:t>Working</a:t>
            </a:r>
            <a:r>
              <a:rPr lang="pl-PL" sz="2800" dirty="0" smtClean="0"/>
              <a:t> Directory</a:t>
            </a:r>
          </a:p>
          <a:p>
            <a:r>
              <a:rPr lang="pl-PL" dirty="0" smtClean="0"/>
              <a:t>Utworzyć plik obróbki:</a:t>
            </a:r>
          </a:p>
          <a:p>
            <a:pPr marL="119062" indent="0">
              <a:buNone/>
            </a:pPr>
            <a:r>
              <a:rPr lang="pl-PL" sz="2800" dirty="0" smtClean="0"/>
              <a:t>New &gt; Manufacturing/NC Assembly</a:t>
            </a:r>
          </a:p>
          <a:p>
            <a:pPr marL="119062" indent="0">
              <a:buNone/>
            </a:pPr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FC0EBA-E236-4562-B163-5ED4C80635C2}" type="slidenum">
              <a:rPr lang="pl-PL" smtClean="0"/>
              <a:pPr>
                <a:defRPr/>
              </a:pPr>
              <a:t>9</a:t>
            </a:fld>
            <a:endParaRPr lang="pl-PL" dirty="0"/>
          </a:p>
        </p:txBody>
      </p:sp>
      <p:pic>
        <p:nvPicPr>
          <p:cNvPr id="10" name="Obraz 9" descr="New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3777338"/>
            <a:ext cx="2492424" cy="2782063"/>
          </a:xfrm>
          <a:prstGeom prst="rect">
            <a:avLst/>
          </a:prstGeom>
        </p:spPr>
      </p:pic>
      <p:pic>
        <p:nvPicPr>
          <p:cNvPr id="11" name="Obraz 10" descr="New File Option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777338"/>
            <a:ext cx="2353562" cy="2782063"/>
          </a:xfrm>
          <a:prstGeom prst="rect">
            <a:avLst/>
          </a:prstGeom>
        </p:spPr>
      </p:pic>
      <p:sp>
        <p:nvSpPr>
          <p:cNvPr id="12" name="Prostokąt 11"/>
          <p:cNvSpPr/>
          <p:nvPr/>
        </p:nvSpPr>
        <p:spPr>
          <a:xfrm>
            <a:off x="6228184" y="-9781"/>
            <a:ext cx="2915816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r"/>
            <a:r>
              <a:rPr lang="pl-PL" sz="3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Wprowadzenie</a:t>
            </a:r>
            <a:endParaRPr lang="pl-PL" sz="3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32092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ł">
  <a:themeElements>
    <a:clrScheme name="Moduł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ł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duł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ł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ł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10536</TotalTime>
  <Words>1302</Words>
  <Application>Microsoft Office PowerPoint</Application>
  <PresentationFormat>Pokaz na ekranie (4:3)</PresentationFormat>
  <Paragraphs>304</Paragraphs>
  <Slides>52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52</vt:i4>
      </vt:variant>
    </vt:vector>
  </HeadingPairs>
  <TitlesOfParts>
    <vt:vector size="53" baseType="lpstr">
      <vt:lpstr>Moduł</vt:lpstr>
      <vt:lpstr>Projektowanie technologii z wykorzystaniem systemów CAM</vt:lpstr>
      <vt:lpstr>Wprowadzenie</vt:lpstr>
      <vt:lpstr>4 podstawowe kroki</vt:lpstr>
      <vt:lpstr>1. Tworzenie modelu dla obróbki</vt:lpstr>
      <vt:lpstr>2. Definiowanie otoczenia obróbki</vt:lpstr>
      <vt:lpstr>2. Definiowanie otoczenia obróbki</vt:lpstr>
      <vt:lpstr>3. Tworzenie sekwencji obróbkowych i CL Data</vt:lpstr>
      <vt:lpstr>4. Postprocesor i obróbka</vt:lpstr>
      <vt:lpstr>Przykład obróbki</vt:lpstr>
      <vt:lpstr>Widok utworzonego modelu</vt:lpstr>
      <vt:lpstr>Tworzenie operacji definicja obrabiarki, mocowania</vt:lpstr>
      <vt:lpstr>Tworzenie operacji Układ współrzędnych, płaszczyzna retrakowa</vt:lpstr>
      <vt:lpstr>Tworzenie operacji Model referencyjny</vt:lpstr>
      <vt:lpstr>Tworzenie operacji Sekwencja obróbkowa</vt:lpstr>
      <vt:lpstr>Tworzenie operacji Sekwencja obróbkowa</vt:lpstr>
      <vt:lpstr>Tworzenie operacji Modyfikacja ścieżki narzędzia</vt:lpstr>
      <vt:lpstr>Tworzenie plików obróbki</vt:lpstr>
      <vt:lpstr>Tworzenie plików obróbki</vt:lpstr>
      <vt:lpstr>Tworzenie plików obróbki</vt:lpstr>
      <vt:lpstr>Model obróbki</vt:lpstr>
      <vt:lpstr>Konfiguracja obrabiarki</vt:lpstr>
      <vt:lpstr>Mocowanie przedmiotu</vt:lpstr>
      <vt:lpstr>Mocowanie przedmiotu</vt:lpstr>
      <vt:lpstr>Układ współrzędnych i płaszczyzna retrakowa</vt:lpstr>
      <vt:lpstr>Układ współrzędnych i płaszczyzna retrakowa</vt:lpstr>
      <vt:lpstr>Wskazówka</vt:lpstr>
      <vt:lpstr>Przykład konfigurowania operacji</vt:lpstr>
      <vt:lpstr>Przykład konfigurowania operacji</vt:lpstr>
      <vt:lpstr>Przykład konfigurowania operacji</vt:lpstr>
      <vt:lpstr>Modele referencyjne</vt:lpstr>
      <vt:lpstr>Modele referencyjne</vt:lpstr>
      <vt:lpstr>Przykład</vt:lpstr>
      <vt:lpstr>Półfabrykat</vt:lpstr>
      <vt:lpstr>Półfabrykat</vt:lpstr>
      <vt:lpstr>Półfabrykat</vt:lpstr>
      <vt:lpstr>Półfabrykat automatyczny</vt:lpstr>
      <vt:lpstr>Półfabrykat w złożeniu</vt:lpstr>
      <vt:lpstr>Półfabrykat z cechami dziedziczonymi</vt:lpstr>
      <vt:lpstr>Półfabrykat z cechą kopii części</vt:lpstr>
      <vt:lpstr>Półfabrykat tworzony ręcznie</vt:lpstr>
      <vt:lpstr>Tworzenie złożeń NC</vt:lpstr>
      <vt:lpstr>Tworzenie złożeń NC</vt:lpstr>
      <vt:lpstr>Używanie złożeń NC</vt:lpstr>
      <vt:lpstr>Używanie złożeń NC</vt:lpstr>
      <vt:lpstr>Konfigurowanie obrabiarki</vt:lpstr>
      <vt:lpstr>Konfigurowanie obrabiarki</vt:lpstr>
      <vt:lpstr>Konfigurowanie obrabiarki</vt:lpstr>
      <vt:lpstr>Konfigurowanie obrabiarki</vt:lpstr>
      <vt:lpstr>Konfigurowanie obrabiarki</vt:lpstr>
      <vt:lpstr>Konfigurowanie obrabiarki</vt:lpstr>
      <vt:lpstr>Konfigurowanie obrabiarki</vt:lpstr>
      <vt:lpstr>Konfigurowanie obrabiarki</vt:lpstr>
    </vt:vector>
  </TitlesOfParts>
  <Company>PP ITM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CAx w mechatronice</dc:title>
  <dc:creator>Andrzej Gessner</dc:creator>
  <cp:lastModifiedBy>Gessner</cp:lastModifiedBy>
  <cp:revision>320</cp:revision>
  <dcterms:created xsi:type="dcterms:W3CDTF">2009-11-05T08:20:46Z</dcterms:created>
  <dcterms:modified xsi:type="dcterms:W3CDTF">2012-10-17T11:33:34Z</dcterms:modified>
</cp:coreProperties>
</file>