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1"/>
  </p:sldMasterIdLst>
  <p:notesMasterIdLst>
    <p:notesMasterId r:id="rId49"/>
  </p:notesMasterIdLst>
  <p:sldIdLst>
    <p:sldId id="313" r:id="rId2"/>
    <p:sldId id="294" r:id="rId3"/>
    <p:sldId id="314" r:id="rId4"/>
    <p:sldId id="315" r:id="rId5"/>
    <p:sldId id="316" r:id="rId6"/>
    <p:sldId id="317" r:id="rId7"/>
    <p:sldId id="318" r:id="rId8"/>
    <p:sldId id="319" r:id="rId9"/>
    <p:sldId id="320" r:id="rId10"/>
    <p:sldId id="321" r:id="rId11"/>
    <p:sldId id="322" r:id="rId12"/>
    <p:sldId id="323" r:id="rId13"/>
    <p:sldId id="324" r:id="rId14"/>
    <p:sldId id="325" r:id="rId15"/>
    <p:sldId id="326" r:id="rId16"/>
    <p:sldId id="327" r:id="rId17"/>
    <p:sldId id="328" r:id="rId18"/>
    <p:sldId id="329" r:id="rId19"/>
    <p:sldId id="330" r:id="rId20"/>
    <p:sldId id="331" r:id="rId21"/>
    <p:sldId id="332" r:id="rId22"/>
    <p:sldId id="333" r:id="rId23"/>
    <p:sldId id="334" r:id="rId24"/>
    <p:sldId id="335" r:id="rId25"/>
    <p:sldId id="336" r:id="rId26"/>
    <p:sldId id="337" r:id="rId27"/>
    <p:sldId id="338" r:id="rId28"/>
    <p:sldId id="339" r:id="rId29"/>
    <p:sldId id="340" r:id="rId30"/>
    <p:sldId id="341" r:id="rId31"/>
    <p:sldId id="342" r:id="rId32"/>
    <p:sldId id="343" r:id="rId33"/>
    <p:sldId id="344" r:id="rId34"/>
    <p:sldId id="345" r:id="rId35"/>
    <p:sldId id="347" r:id="rId36"/>
    <p:sldId id="348" r:id="rId37"/>
    <p:sldId id="346" r:id="rId38"/>
    <p:sldId id="349" r:id="rId39"/>
    <p:sldId id="350" r:id="rId40"/>
    <p:sldId id="351" r:id="rId41"/>
    <p:sldId id="353" r:id="rId42"/>
    <p:sldId id="352" r:id="rId43"/>
    <p:sldId id="354" r:id="rId44"/>
    <p:sldId id="355" r:id="rId45"/>
    <p:sldId id="356" r:id="rId46"/>
    <p:sldId id="357" r:id="rId47"/>
    <p:sldId id="358" r:id="rId48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1944" y="-8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93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3FB49F25-ED0B-491B-96FA-CCABC90B6AA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25031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0CCEEAE-BC8F-400B-A8C8-E1F7D7FD5E77}" type="slidenum">
              <a:rPr lang="pl-PL" smtClean="0">
                <a:solidFill>
                  <a:srgbClr val="000000"/>
                </a:solidFill>
              </a:rPr>
              <a:pPr eaLnBrk="1" hangingPunct="1"/>
              <a:t>1</a:t>
            </a:fld>
            <a:endParaRPr lang="pl-PL" smtClean="0">
              <a:solidFill>
                <a:srgbClr val="000000"/>
              </a:solidFill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Prostokąt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6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>
                    <a:tint val="9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>
                    <a:tint val="9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>
                    <a:tint val="9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488DC953-E439-4D89-99E0-CA683BDC61F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521328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25A6EE8-728C-4684-B3B8-8CC60A4B881D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88628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Prostokąt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02737B31-672A-4172-8F26-B6CCCF2F4B48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49741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73FC0EBA-E236-4562-B163-5ED4C80635C2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83885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Prostokąt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>
                    <a:tint val="9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>
                    <a:tint val="9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>
                    <a:tint val="9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956C758B-A966-418D-A909-7A082544548B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157056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1121C856-E58E-4C93-967D-94F5E1B07018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62629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5FFCF29-242B-4427-AEE1-8632B18B03C4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08460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F7C8344-2111-426A-A487-D65E1E507273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62741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EAADB940-01AA-411B-A6BA-9994157A043F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86860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Prostokąt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6334CC0F-64C2-48A7-8A87-6095F7EC1989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50519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Prostokąt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pl-PL" noProof="0" smtClean="0"/>
              <a:t>Kliknij ikonę, aby dodać obraz</a:t>
            </a:r>
            <a:endParaRPr lang="en-US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>
              <a:defRPr>
                <a:solidFill>
                  <a:prstClr val="white">
                    <a:shade val="50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5D66358B-7AF4-40E1-83CD-AE62892F90DC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036916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029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smtClean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prstClr val="black">
                    <a:tint val="95000"/>
                  </a:prstClr>
                </a:solidFill>
                <a:latin typeface="Verdana" pitchFamily="34" charset="0"/>
                <a:cs typeface="+mn-cs"/>
              </a:defRPr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prstClr val="black">
                    <a:tint val="95000"/>
                  </a:prstClr>
                </a:solidFill>
                <a:latin typeface="Verdana" pitchFamily="34" charset="0"/>
                <a:cs typeface="+mn-cs"/>
              </a:defRPr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 smtClean="0">
                <a:solidFill>
                  <a:prstClr val="black">
                    <a:tint val="95000"/>
                  </a:prstClr>
                </a:solidFill>
                <a:latin typeface="Verdana" pitchFamily="34" charset="0"/>
                <a:cs typeface="+mn-cs"/>
              </a:defRPr>
            </a:lvl1pPr>
            <a:extLst/>
          </a:lstStyle>
          <a:p>
            <a:pPr>
              <a:defRPr/>
            </a:pPr>
            <a:fld id="{A7918448-700D-4C5A-B694-68C7CECFBC62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38150" indent="-319088" algn="l" rtl="0" fontAlgn="base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fontAlgn="base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fontAlgn="base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fontAlgn="base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mp"/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mp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mp"/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mp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mp"/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tm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28.tmp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mp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mp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mp"/><Relationship Id="rId2" Type="http://schemas.openxmlformats.org/officeDocument/2006/relationships/image" Target="../media/image31.tm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mp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tmp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mp"/><Relationship Id="rId2" Type="http://schemas.openxmlformats.org/officeDocument/2006/relationships/image" Target="../media/image35.tmp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tmp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tmp"/><Relationship Id="rId2" Type="http://schemas.openxmlformats.org/officeDocument/2006/relationships/image" Target="../media/image38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tmp"/><Relationship Id="rId4" Type="http://schemas.openxmlformats.org/officeDocument/2006/relationships/image" Target="../media/image40.tmp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tmp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tmp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tmp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tmp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tmp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dirty="0">
                <a:solidFill>
                  <a:schemeClr val="accent1">
                    <a:satMod val="150000"/>
                  </a:schemeClr>
                </a:solidFill>
              </a:rPr>
              <a:t>Projektowanie </a:t>
            </a:r>
            <a:r>
              <a:rPr lang="pl-PL" dirty="0" smtClean="0">
                <a:solidFill>
                  <a:schemeClr val="accent1">
                    <a:satMod val="150000"/>
                  </a:schemeClr>
                </a:solidFill>
              </a:rPr>
              <a:t>technologii z wykorzystaniem systemów CAM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828800"/>
            <a:ext cx="8077200" cy="1500188"/>
          </a:xfrm>
        </p:spPr>
        <p:txBody>
          <a:bodyPr/>
          <a:lstStyle/>
          <a:p>
            <a:r>
              <a:rPr lang="pl-PL" dirty="0" smtClean="0"/>
              <a:t>dr inż. Andrzej Gessner</a:t>
            </a:r>
          </a:p>
          <a:p>
            <a:pPr algn="r"/>
            <a:r>
              <a:rPr lang="pl-PL" sz="1700" dirty="0" smtClean="0">
                <a:solidFill>
                  <a:srgbClr val="92D050"/>
                </a:solidFill>
              </a:rPr>
              <a:t>andrzej.gessner@put.poznan.pl</a:t>
            </a:r>
          </a:p>
          <a:p>
            <a:pPr algn="r"/>
            <a:r>
              <a:rPr lang="pl-PL" sz="1700" dirty="0" smtClean="0"/>
              <a:t>www.zmt.mt.put.poznan.pl</a:t>
            </a:r>
          </a:p>
          <a:p>
            <a:pPr algn="r"/>
            <a:r>
              <a:rPr lang="pl-PL" sz="1700" dirty="0" smtClean="0"/>
              <a:t>Konsultacje: wtorek 11:45-13:15, p.632</a:t>
            </a:r>
          </a:p>
        </p:txBody>
      </p:sp>
      <p:sp>
        <p:nvSpPr>
          <p:cNvPr id="13316" name="Rectangle 8"/>
          <p:cNvSpPr>
            <a:spLocks noGrp="1" noChangeArrowheads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l-PL" smtClean="0">
                <a:solidFill>
                  <a:srgbClr val="FFFFFF"/>
                </a:solidFill>
              </a:rPr>
              <a:t>2011</a:t>
            </a:r>
          </a:p>
        </p:txBody>
      </p:sp>
      <p:sp>
        <p:nvSpPr>
          <p:cNvPr id="13317" name="Rectangle 9"/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l-PL" smtClean="0">
                <a:solidFill>
                  <a:srgbClr val="FFFFFF"/>
                </a:solidFill>
              </a:rPr>
              <a:t>dr inż. A. GESSNER</a:t>
            </a:r>
          </a:p>
        </p:txBody>
      </p:sp>
      <p:sp>
        <p:nvSpPr>
          <p:cNvPr id="13318" name="Rectangle 10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DBCDD28-336F-4CB7-9E2F-0A6903F2E117}" type="slidenum">
              <a:rPr lang="pl-PL">
                <a:solidFill>
                  <a:srgbClr val="FFFFFF"/>
                </a:solidFill>
              </a:rPr>
              <a:pPr eaLnBrk="1" hangingPunct="1"/>
              <a:t>1</a:t>
            </a:fld>
            <a:endParaRPr lang="pl-PL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Zapisywanie narzędzi</a:t>
            </a: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21C856-E58E-4C93-967D-94F5E1B07018}" type="slidenum">
              <a:rPr lang="pl-PL" smtClean="0"/>
              <a:pPr>
                <a:defRPr/>
              </a:pPr>
              <a:t>10</a:t>
            </a:fld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Narzędzia są zapisywane w pliku z rozszerzeniem </a:t>
            </a:r>
            <a:r>
              <a:rPr lang="pl-PL" dirty="0" err="1" smtClean="0"/>
              <a:t>xml</a:t>
            </a:r>
            <a:endParaRPr lang="pl-PL" dirty="0" smtClean="0"/>
          </a:p>
          <a:p>
            <a:r>
              <a:rPr lang="pl-PL" dirty="0" smtClean="0"/>
              <a:t>Nazwa pliku odpowiada nazwie narzędzia</a:t>
            </a:r>
          </a:p>
          <a:p>
            <a:endParaRPr lang="pl-PL" dirty="0"/>
          </a:p>
          <a:p>
            <a:r>
              <a:rPr lang="pl-PL" dirty="0" smtClean="0"/>
              <a:t>Możliwe jest zdefiniowanie własnej biblioteki narzędzi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87695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Definiowanie narzędzi standardowych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11</a:t>
            </a:fld>
            <a:endParaRPr lang="pl-PL" dirty="0"/>
          </a:p>
        </p:txBody>
      </p:sp>
      <p:pic>
        <p:nvPicPr>
          <p:cNvPr id="5" name="Obraz 4" descr="Wycinek ekranu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1381"/>
            <a:ext cx="1133633" cy="1009791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588942" y="2103239"/>
            <a:ext cx="46524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  <a:endParaRPr lang="pl-PL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7" name="Obraz 6" descr="Tools Setu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519013"/>
            <a:ext cx="4737668" cy="5338987"/>
          </a:xfrm>
          <a:prstGeom prst="rect">
            <a:avLst/>
          </a:prstGeom>
        </p:spPr>
      </p:pic>
      <p:sp>
        <p:nvSpPr>
          <p:cNvPr id="9" name="Objaśnienie prostokątne zaokrąglone 8"/>
          <p:cNvSpPr/>
          <p:nvPr/>
        </p:nvSpPr>
        <p:spPr>
          <a:xfrm>
            <a:off x="137487" y="2996952"/>
            <a:ext cx="1368152" cy="864096"/>
          </a:xfrm>
          <a:prstGeom prst="wedgeRoundRectCallout">
            <a:avLst>
              <a:gd name="adj1" fmla="val 89166"/>
              <a:gd name="adj2" fmla="val 3163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2. Wypełnij podane parametry</a:t>
            </a:r>
            <a:endParaRPr lang="pl-PL" dirty="0"/>
          </a:p>
        </p:txBody>
      </p:sp>
      <p:sp>
        <p:nvSpPr>
          <p:cNvPr id="10" name="Prostokąt 9"/>
          <p:cNvSpPr/>
          <p:nvPr/>
        </p:nvSpPr>
        <p:spPr>
          <a:xfrm>
            <a:off x="3275856" y="6191448"/>
            <a:ext cx="46524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</a:t>
            </a:r>
            <a:endParaRPr lang="pl-PL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Objaśnienie prostokątne zaokrąglone 10"/>
          <p:cNvSpPr/>
          <p:nvPr/>
        </p:nvSpPr>
        <p:spPr>
          <a:xfrm>
            <a:off x="6660232" y="3026271"/>
            <a:ext cx="2362869" cy="2808312"/>
          </a:xfrm>
          <a:prstGeom prst="wedgeRoundRectCallout">
            <a:avLst>
              <a:gd name="adj1" fmla="val 15370"/>
              <a:gd name="adj2" fmla="val 3935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Materiał oraz liczba ostrzy w połączeniu z bazą danych obróbkowych może być wykorzystana do określania prędkości obrotowych i posuwów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07838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Tools Setu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654963"/>
            <a:ext cx="4449636" cy="5014397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Definiowanie narzędzi standardowych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12</a:t>
            </a:fld>
            <a:endParaRPr lang="pl-PL" dirty="0"/>
          </a:p>
        </p:txBody>
      </p:sp>
      <p:sp>
        <p:nvSpPr>
          <p:cNvPr id="9" name="Objaśnienie prostokątne zaokrąglone 8"/>
          <p:cNvSpPr/>
          <p:nvPr/>
        </p:nvSpPr>
        <p:spPr>
          <a:xfrm>
            <a:off x="137486" y="2420888"/>
            <a:ext cx="2058249" cy="1224136"/>
          </a:xfrm>
          <a:prstGeom prst="wedgeRoundRectCallout">
            <a:avLst>
              <a:gd name="adj1" fmla="val 98572"/>
              <a:gd name="adj2" fmla="val 5776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1. Numer narzędzia nadany jest automatycznie</a:t>
            </a:r>
            <a:endParaRPr lang="pl-PL" dirty="0"/>
          </a:p>
        </p:txBody>
      </p:sp>
      <p:sp>
        <p:nvSpPr>
          <p:cNvPr id="10" name="Prostokąt 9"/>
          <p:cNvSpPr/>
          <p:nvPr/>
        </p:nvSpPr>
        <p:spPr>
          <a:xfrm>
            <a:off x="3515348" y="6021288"/>
            <a:ext cx="46524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</a:t>
            </a:r>
            <a:endParaRPr lang="pl-PL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Objaśnienie prostokątne zaokrąglone 11"/>
          <p:cNvSpPr/>
          <p:nvPr/>
        </p:nvSpPr>
        <p:spPr>
          <a:xfrm>
            <a:off x="115807" y="4430427"/>
            <a:ext cx="2058249" cy="1224136"/>
          </a:xfrm>
          <a:prstGeom prst="wedgeRoundRectCallout">
            <a:avLst>
              <a:gd name="adj1" fmla="val 109216"/>
              <a:gd name="adj2" fmla="val -8384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2. Offset </a:t>
            </a:r>
            <a:r>
              <a:rPr lang="pl-PL" dirty="0" err="1" smtClean="0"/>
              <a:t>Number</a:t>
            </a:r>
            <a:r>
              <a:rPr lang="pl-PL" dirty="0" smtClean="0"/>
              <a:t> wpisać ręcznie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065151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Definiowanie narzędzi standardowych</a:t>
            </a:r>
          </a:p>
        </p:txBody>
      </p:sp>
      <p:pic>
        <p:nvPicPr>
          <p:cNvPr id="5" name="Symbol zastępczy zawartości 4" descr="Tools Setup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72816"/>
            <a:ext cx="4104961" cy="4625975"/>
          </a:xfrm>
        </p:spPr>
      </p:pic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13</a:t>
            </a:fld>
            <a:endParaRPr lang="pl-PL" dirty="0"/>
          </a:p>
        </p:txBody>
      </p:sp>
      <p:sp>
        <p:nvSpPr>
          <p:cNvPr id="6" name="Prostokąt 5"/>
          <p:cNvSpPr/>
          <p:nvPr/>
        </p:nvSpPr>
        <p:spPr>
          <a:xfrm>
            <a:off x="-32320" y="2084189"/>
            <a:ext cx="46524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  <a:endParaRPr lang="pl-PL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Objaśnienie prostokątne zaokrąglone 6"/>
          <p:cNvSpPr/>
          <p:nvPr/>
        </p:nvSpPr>
        <p:spPr>
          <a:xfrm>
            <a:off x="2195736" y="1484784"/>
            <a:ext cx="2058249" cy="811868"/>
          </a:xfrm>
          <a:prstGeom prst="wedgeRoundRectCallout">
            <a:avLst>
              <a:gd name="adj1" fmla="val -8791"/>
              <a:gd name="adj2" fmla="val 20160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2. Wypełnić parametry narzędzia</a:t>
            </a:r>
            <a:endParaRPr lang="pl-PL" dirty="0"/>
          </a:p>
        </p:txBody>
      </p:sp>
      <p:pic>
        <p:nvPicPr>
          <p:cNvPr id="8" name="Obraz 7" descr="Tools Setu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772816"/>
            <a:ext cx="4089596" cy="4608659"/>
          </a:xfrm>
          <a:prstGeom prst="rect">
            <a:avLst/>
          </a:prstGeom>
        </p:spPr>
      </p:pic>
      <p:sp>
        <p:nvSpPr>
          <p:cNvPr id="9" name="Objaśnienie prostokątne zaokrąglone 8"/>
          <p:cNvSpPr/>
          <p:nvPr/>
        </p:nvSpPr>
        <p:spPr>
          <a:xfrm>
            <a:off x="3635896" y="4797152"/>
            <a:ext cx="2058249" cy="1224136"/>
          </a:xfrm>
          <a:prstGeom prst="wedgeRoundRectCallout">
            <a:avLst>
              <a:gd name="adj1" fmla="val 47667"/>
              <a:gd name="adj2" fmla="val -13909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3. </a:t>
            </a:r>
            <a:r>
              <a:rPr lang="pl-PL" dirty="0" err="1" smtClean="0"/>
              <a:t>Tool</a:t>
            </a:r>
            <a:r>
              <a:rPr lang="pl-PL" dirty="0" smtClean="0"/>
              <a:t> </a:t>
            </a:r>
            <a:r>
              <a:rPr lang="pl-PL" dirty="0" err="1" smtClean="0"/>
              <a:t>Number</a:t>
            </a:r>
            <a:r>
              <a:rPr lang="pl-PL" dirty="0" smtClean="0"/>
              <a:t> 3 Offset </a:t>
            </a:r>
            <a:r>
              <a:rPr lang="pl-PL" dirty="0" err="1" smtClean="0"/>
              <a:t>Number</a:t>
            </a:r>
            <a:r>
              <a:rPr lang="pl-PL" dirty="0" smtClean="0"/>
              <a:t> 3</a:t>
            </a:r>
            <a:endParaRPr lang="pl-PL" dirty="0"/>
          </a:p>
        </p:txBody>
      </p:sp>
      <p:sp>
        <p:nvSpPr>
          <p:cNvPr id="10" name="Prostokąt 9"/>
          <p:cNvSpPr/>
          <p:nvPr/>
        </p:nvSpPr>
        <p:spPr>
          <a:xfrm>
            <a:off x="5868144" y="5790455"/>
            <a:ext cx="46524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4</a:t>
            </a:r>
            <a:endParaRPr lang="pl-PL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37707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Definiowanie narzędzi standardowych</a:t>
            </a:r>
          </a:p>
        </p:txBody>
      </p:sp>
      <p:pic>
        <p:nvPicPr>
          <p:cNvPr id="5" name="Symbol zastępczy zawartości 4" descr="Tools Setup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772816"/>
            <a:ext cx="4104961" cy="4625975"/>
          </a:xfrm>
        </p:spPr>
      </p:pic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14</a:t>
            </a:fld>
            <a:endParaRPr lang="pl-PL" dirty="0"/>
          </a:p>
        </p:txBody>
      </p:sp>
      <p:sp>
        <p:nvSpPr>
          <p:cNvPr id="6" name="Prostokąt 5"/>
          <p:cNvSpPr/>
          <p:nvPr/>
        </p:nvSpPr>
        <p:spPr>
          <a:xfrm>
            <a:off x="1907704" y="2084188"/>
            <a:ext cx="46524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  <a:endParaRPr lang="pl-PL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7" name="Obraz 6" descr="Column Setup Builder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772816"/>
            <a:ext cx="5154237" cy="3138325"/>
          </a:xfrm>
          <a:prstGeom prst="rect">
            <a:avLst/>
          </a:prstGeom>
        </p:spPr>
      </p:pic>
      <p:sp>
        <p:nvSpPr>
          <p:cNvPr id="8" name="Prostokąt 7"/>
          <p:cNvSpPr/>
          <p:nvPr/>
        </p:nvSpPr>
        <p:spPr>
          <a:xfrm>
            <a:off x="6588224" y="4077072"/>
            <a:ext cx="46524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endParaRPr lang="pl-PL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7164288" y="4524524"/>
            <a:ext cx="46524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</a:t>
            </a:r>
            <a:endParaRPr lang="pl-PL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386397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Definiowanie narzędzi bryłowych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Mogą być definiowane jako części lub złożenia</a:t>
            </a:r>
          </a:p>
          <a:p>
            <a:r>
              <a:rPr lang="pl-PL" dirty="0" smtClean="0"/>
              <a:t>Informacje z pliku modelu narzędzia do parametrów narzędzia przekazywane za pomocą parametrów</a:t>
            </a:r>
          </a:p>
          <a:p>
            <a:r>
              <a:rPr lang="pl-PL" dirty="0" smtClean="0"/>
              <a:t>Podczas symulacji </a:t>
            </a:r>
            <a:br>
              <a:rPr lang="pl-PL" dirty="0" smtClean="0"/>
            </a:br>
            <a:r>
              <a:rPr lang="pl-PL" dirty="0" smtClean="0"/>
              <a:t>możliwe jest </a:t>
            </a:r>
            <a:br>
              <a:rPr lang="pl-PL" dirty="0" smtClean="0"/>
            </a:br>
            <a:r>
              <a:rPr lang="pl-PL" dirty="0" smtClean="0"/>
              <a:t>wyświetlanie bryły </a:t>
            </a:r>
            <a:br>
              <a:rPr lang="pl-PL" dirty="0" smtClean="0"/>
            </a:br>
            <a:r>
              <a:rPr lang="pl-PL" dirty="0" smtClean="0"/>
              <a:t>narzędzia lub zdefiniowanego przekroju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15</a:t>
            </a:fld>
            <a:endParaRPr lang="pl-PL" dirty="0"/>
          </a:p>
        </p:txBody>
      </p:sp>
      <p:pic>
        <p:nvPicPr>
          <p:cNvPr id="5" name="Obraz 4" descr="Wycinek ekranu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580" y="3861048"/>
            <a:ext cx="4258270" cy="18290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242064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Tworzenie narzędzia bryłowego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633412" indent="-514350">
              <a:buFont typeface="+mj-lt"/>
              <a:buAutoNum type="arabicPeriod"/>
            </a:pPr>
            <a:r>
              <a:rPr lang="pl-PL" dirty="0" smtClean="0"/>
              <a:t>Utworzenie pliku lub złożenia z nazwą narzędzia</a:t>
            </a:r>
          </a:p>
          <a:p>
            <a:pPr marL="633412" indent="-514350">
              <a:buFont typeface="+mj-lt"/>
              <a:buAutoNum type="arabicPeriod"/>
            </a:pPr>
            <a:r>
              <a:rPr lang="pl-PL" dirty="0" smtClean="0"/>
              <a:t>Zamodelowanie geometrii narzędzia</a:t>
            </a:r>
          </a:p>
          <a:p>
            <a:pPr marL="633412" indent="-514350">
              <a:buFont typeface="+mj-lt"/>
              <a:buAutoNum type="arabicPeriod"/>
            </a:pPr>
            <a:r>
              <a:rPr lang="pl-PL" dirty="0" smtClean="0"/>
              <a:t>Utworzenie układu współrzędnych o nazwie TIP w modelu</a:t>
            </a:r>
          </a:p>
          <a:p>
            <a:pPr marL="633412" indent="-514350">
              <a:buFont typeface="+mj-lt"/>
              <a:buAutoNum type="arabicPeriod"/>
            </a:pPr>
            <a:r>
              <a:rPr lang="pl-PL" dirty="0" smtClean="0"/>
              <a:t>Powiązanie wymiarów modelu z parametrami narzędzia (zmienić symbole wymiarów na odpowiednie nazwy, np.: </a:t>
            </a:r>
            <a:r>
              <a:rPr lang="pl-PL" dirty="0" err="1" smtClean="0"/>
              <a:t>length</a:t>
            </a:r>
            <a:r>
              <a:rPr lang="pl-PL" dirty="0" smtClean="0"/>
              <a:t>, </a:t>
            </a:r>
            <a:r>
              <a:rPr lang="pl-PL" dirty="0" err="1" smtClean="0"/>
              <a:t>cutter_diam</a:t>
            </a:r>
            <a:r>
              <a:rPr lang="pl-PL" dirty="0" smtClean="0"/>
              <a:t>, </a:t>
            </a:r>
            <a:r>
              <a:rPr lang="pl-PL" dirty="0" err="1" smtClean="0"/>
              <a:t>corner_radius</a:t>
            </a:r>
            <a:r>
              <a:rPr lang="pl-PL" dirty="0" smtClean="0"/>
              <a:t>)</a:t>
            </a:r>
          </a:p>
          <a:p>
            <a:pPr marL="633412" indent="-514350">
              <a:buFont typeface="+mj-lt"/>
              <a:buAutoNum type="arabicPeriod"/>
            </a:pPr>
            <a:r>
              <a:rPr lang="pl-PL" dirty="0" smtClean="0"/>
              <a:t>Powiązanie parametrów modelu z parametrami narzędzia (</a:t>
            </a:r>
            <a:r>
              <a:rPr lang="pl-PL" dirty="0" err="1" smtClean="0"/>
              <a:t>tool_material</a:t>
            </a:r>
            <a:r>
              <a:rPr lang="pl-PL" dirty="0" smtClean="0"/>
              <a:t>, </a:t>
            </a:r>
            <a:r>
              <a:rPr lang="pl-PL" dirty="0" err="1" smtClean="0"/>
              <a:t>num_of_teeth</a:t>
            </a:r>
            <a:r>
              <a:rPr lang="pl-PL" dirty="0" smtClean="0"/>
              <a:t>)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16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892123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Wykorzystywanie narzędzia bryłowego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Opcje wczytywania narzędzia bryłowego:</a:t>
            </a:r>
          </a:p>
          <a:p>
            <a:pPr lvl="1"/>
            <a:r>
              <a:rPr lang="pl-PL" dirty="0" smtClean="0"/>
              <a:t>By Reference – model bryłowy skojarzony jest z opcjami narzędzia, nie można bezpośrednio modyfikować parametrów narzędzia, jedynie z poziomu modelu</a:t>
            </a:r>
          </a:p>
          <a:p>
            <a:pPr lvl="1"/>
            <a:r>
              <a:rPr lang="pl-PL" dirty="0" smtClean="0"/>
              <a:t>By </a:t>
            </a:r>
            <a:r>
              <a:rPr lang="pl-PL" dirty="0" err="1" smtClean="0"/>
              <a:t>Copy</a:t>
            </a:r>
            <a:r>
              <a:rPr lang="pl-PL" dirty="0" smtClean="0"/>
              <a:t> – parametry narzędzia mogą być modyfikowane z poziomu oka </a:t>
            </a:r>
            <a:r>
              <a:rPr lang="pl-PL" dirty="0" err="1" smtClean="0"/>
              <a:t>Tool</a:t>
            </a:r>
            <a:r>
              <a:rPr lang="pl-PL" dirty="0" smtClean="0"/>
              <a:t> Setup. Zmiany modelu narzędzia nie wpływają na plik obróbki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17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090983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Wycinek ekranu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10" r="7696" b="12903"/>
          <a:stretch/>
        </p:blipFill>
        <p:spPr>
          <a:xfrm>
            <a:off x="3707904" y="3429000"/>
            <a:ext cx="2232248" cy="2444361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Definiowanie narzędzia bryłowego</a:t>
            </a:r>
            <a:endParaRPr lang="pl-PL" dirty="0"/>
          </a:p>
        </p:txBody>
      </p:sp>
      <p:pic>
        <p:nvPicPr>
          <p:cNvPr id="5" name="Symbol zastępczy zawartości 4" descr="Wycinek ekranu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00808"/>
            <a:ext cx="2701219" cy="4625975"/>
          </a:xfrm>
        </p:spPr>
      </p:pic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18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698919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Definiowanie narzędzia bryłowego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19</a:t>
            </a:fld>
            <a:endParaRPr lang="pl-PL" dirty="0"/>
          </a:p>
        </p:txBody>
      </p:sp>
      <p:pic>
        <p:nvPicPr>
          <p:cNvPr id="8" name="Symbol zastępczy zawartości 7" descr="Wycinek ekranu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605275"/>
            <a:ext cx="3247096" cy="5136093"/>
          </a:xfrm>
        </p:spPr>
      </p:pic>
      <p:pic>
        <p:nvPicPr>
          <p:cNvPr id="7" name="Obraz 6" descr="Wycinek ekranu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556792"/>
            <a:ext cx="4675533" cy="421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247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dirty="0" smtClean="0">
                <a:solidFill>
                  <a:schemeClr val="accent1">
                    <a:satMod val="150000"/>
                  </a:schemeClr>
                </a:solidFill>
              </a:rPr>
              <a:t>Tworzenie i konfigurowanie narzędzi</a:t>
            </a:r>
            <a:endParaRPr lang="pl-PL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4339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Każdy zabieg obróbkowy wymaga definicji narzędzia</a:t>
            </a:r>
          </a:p>
          <a:p>
            <a:r>
              <a:rPr lang="pl-PL" dirty="0" smtClean="0"/>
              <a:t>Narzędzia można tworzyć w momencie definiowania obrabiarki lub przy definiowaniu zabiegu</a:t>
            </a:r>
          </a:p>
          <a:p>
            <a:r>
              <a:rPr lang="pl-PL" dirty="0" smtClean="0"/>
              <a:t>Utworzone i skonfigurowane narzędzie jest zapisywane i może być wykorzystywane wielokrotnie</a:t>
            </a:r>
          </a:p>
          <a:p>
            <a:endParaRPr lang="pl-P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Definiowanie narzędzia bryłowego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20</a:t>
            </a:fld>
            <a:endParaRPr lang="pl-PL" dirty="0"/>
          </a:p>
        </p:txBody>
      </p:sp>
      <p:pic>
        <p:nvPicPr>
          <p:cNvPr id="5" name="Obraz 4" descr="Wycinek ekranu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1381"/>
            <a:ext cx="1133633" cy="1009791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588942" y="2103239"/>
            <a:ext cx="46524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  <a:endParaRPr lang="pl-PL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3" name="Obraz 12" descr="Wycinek ekranu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532522"/>
            <a:ext cx="7005774" cy="5295363"/>
          </a:xfrm>
          <a:prstGeom prst="rect">
            <a:avLst/>
          </a:prstGeom>
        </p:spPr>
      </p:pic>
      <p:sp>
        <p:nvSpPr>
          <p:cNvPr id="14" name="Prostokąt 13"/>
          <p:cNvSpPr/>
          <p:nvPr/>
        </p:nvSpPr>
        <p:spPr>
          <a:xfrm>
            <a:off x="1547664" y="2334071"/>
            <a:ext cx="46524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endParaRPr lang="pl-PL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620658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Definiowanie narzędzia bryłowego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21</a:t>
            </a:fld>
            <a:endParaRPr lang="pl-PL" dirty="0"/>
          </a:p>
        </p:txBody>
      </p:sp>
      <p:pic>
        <p:nvPicPr>
          <p:cNvPr id="6" name="Symbol zastępczy zawartości 5" descr="Wycinek ekranu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74825"/>
            <a:ext cx="4108492" cy="4625975"/>
          </a:xfrm>
          <a:prstGeom prst="rect">
            <a:avLst/>
          </a:prstGeom>
        </p:spPr>
      </p:pic>
      <p:pic>
        <p:nvPicPr>
          <p:cNvPr id="9" name="Obraz 8" descr="Tools Setu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741190"/>
            <a:ext cx="4089596" cy="4608659"/>
          </a:xfrm>
          <a:prstGeom prst="rect">
            <a:avLst/>
          </a:prstGeom>
        </p:spPr>
      </p:pic>
      <p:sp>
        <p:nvSpPr>
          <p:cNvPr id="10" name="Objaśnienie prostokątne zaokrąglone 9"/>
          <p:cNvSpPr/>
          <p:nvPr/>
        </p:nvSpPr>
        <p:spPr>
          <a:xfrm>
            <a:off x="3851920" y="4941168"/>
            <a:ext cx="1842225" cy="648072"/>
          </a:xfrm>
          <a:prstGeom prst="wedgeRoundRectCallout">
            <a:avLst>
              <a:gd name="adj1" fmla="val 53383"/>
              <a:gd name="adj2" fmla="val -22840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/>
              <a:t>Tool</a:t>
            </a:r>
            <a:r>
              <a:rPr lang="pl-PL" dirty="0" smtClean="0"/>
              <a:t> </a:t>
            </a:r>
            <a:r>
              <a:rPr lang="pl-PL" dirty="0" err="1" smtClean="0"/>
              <a:t>Number</a:t>
            </a:r>
            <a:r>
              <a:rPr lang="pl-PL" dirty="0" smtClean="0"/>
              <a:t> 1</a:t>
            </a:r>
          </a:p>
          <a:p>
            <a:pPr algn="ctr"/>
            <a:r>
              <a:rPr lang="pl-PL" dirty="0" smtClean="0"/>
              <a:t>Offset </a:t>
            </a:r>
            <a:r>
              <a:rPr lang="pl-PL" dirty="0" err="1" smtClean="0"/>
              <a:t>Number</a:t>
            </a:r>
            <a:r>
              <a:rPr lang="pl-PL" dirty="0" smtClean="0"/>
              <a:t> 1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840691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Definiowanie parametrów obróbkowych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Parametry obróbkowe mogą bazować na:</a:t>
            </a:r>
          </a:p>
          <a:p>
            <a:pPr lvl="1"/>
            <a:r>
              <a:rPr lang="pl-PL" dirty="0" smtClean="0"/>
              <a:t>materiale obrabianym (lista materiałów)</a:t>
            </a:r>
          </a:p>
          <a:p>
            <a:pPr lvl="1"/>
            <a:r>
              <a:rPr lang="pl-PL" dirty="0" smtClean="0"/>
              <a:t>narzędziu (plik definiujący narzędzia)</a:t>
            </a:r>
          </a:p>
          <a:p>
            <a:pPr lvl="1"/>
            <a:r>
              <a:rPr lang="pl-PL" dirty="0" smtClean="0"/>
              <a:t>charakterze obróbki (zgrubna, kształtująca)</a:t>
            </a:r>
          </a:p>
          <a:p>
            <a:pPr lvl="1"/>
            <a:endParaRPr lang="pl-PL" dirty="0"/>
          </a:p>
          <a:p>
            <a:r>
              <a:rPr lang="pl-PL" dirty="0" smtClean="0"/>
              <a:t>mfg_wp_material_list.xml</a:t>
            </a:r>
          </a:p>
          <a:p>
            <a:r>
              <a:rPr lang="pl-PL" dirty="0" smtClean="0"/>
              <a:t>tool_name.xml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22</a:t>
            </a:fld>
            <a:endParaRPr lang="pl-PL" dirty="0"/>
          </a:p>
        </p:txBody>
      </p:sp>
      <p:pic>
        <p:nvPicPr>
          <p:cNvPr id="5" name="Obraz 4" descr="Tools Setup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51" r="48077" b="20140"/>
          <a:stretch/>
        </p:blipFill>
        <p:spPr>
          <a:xfrm>
            <a:off x="6372200" y="3933056"/>
            <a:ext cx="2572096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6422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Przekazywanie parametrów </a:t>
            </a:r>
            <a:r>
              <a:rPr lang="pl-PL" dirty="0"/>
              <a:t>obróbkowych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Ręcznie za pomocą opcji </a:t>
            </a:r>
            <a:r>
              <a:rPr lang="pl-PL" dirty="0" err="1" smtClean="0"/>
              <a:t>Copy</a:t>
            </a:r>
            <a:r>
              <a:rPr lang="pl-PL" dirty="0" smtClean="0"/>
              <a:t> from </a:t>
            </a:r>
            <a:r>
              <a:rPr lang="pl-PL" dirty="0" err="1" smtClean="0"/>
              <a:t>Tool</a:t>
            </a:r>
            <a:endParaRPr lang="pl-PL" dirty="0" smtClean="0"/>
          </a:p>
          <a:p>
            <a:r>
              <a:rPr lang="pl-PL" dirty="0" smtClean="0"/>
              <a:t>Automatycznie poprzez relacje, np.:</a:t>
            </a:r>
          </a:p>
          <a:p>
            <a:pPr lvl="1"/>
            <a:r>
              <a:rPr lang="pl-PL" dirty="0" smtClean="0"/>
              <a:t>STEP_DEPTH = TOOL_ROUGH_AXIAL_DEPTH</a:t>
            </a:r>
          </a:p>
          <a:p>
            <a:pPr marL="622300" indent="-457200"/>
            <a:r>
              <a:rPr lang="pl-PL" dirty="0"/>
              <a:t>Używając</a:t>
            </a:r>
            <a:r>
              <a:rPr lang="pl-PL" dirty="0" smtClean="0"/>
              <a:t> parametru:</a:t>
            </a:r>
          </a:p>
          <a:p>
            <a:pPr lvl="1"/>
            <a:r>
              <a:rPr lang="pl-PL" dirty="0" err="1"/>
              <a:t>mfg_param_auto_copy_from_tool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23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930597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Przykład stosowania parametrów obróbkowych</a:t>
            </a:r>
            <a:endParaRPr lang="pl-PL" dirty="0"/>
          </a:p>
        </p:txBody>
      </p:sp>
      <p:pic>
        <p:nvPicPr>
          <p:cNvPr id="5" name="Symbol zastępczy zawartości 4" descr="Wycinek ekranu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28800"/>
            <a:ext cx="1771897" cy="1095528"/>
          </a:xfrm>
        </p:spPr>
      </p:pic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24</a:t>
            </a:fld>
            <a:endParaRPr lang="pl-PL" dirty="0"/>
          </a:p>
        </p:txBody>
      </p:sp>
      <p:sp>
        <p:nvSpPr>
          <p:cNvPr id="6" name="Prostokąt 5"/>
          <p:cNvSpPr/>
          <p:nvPr/>
        </p:nvSpPr>
        <p:spPr>
          <a:xfrm>
            <a:off x="0" y="1872406"/>
            <a:ext cx="46524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  <a:endParaRPr lang="pl-PL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7" name="Obraz 6" descr="Wycinek ekranu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21" y="2852936"/>
            <a:ext cx="7230485" cy="1952898"/>
          </a:xfrm>
          <a:prstGeom prst="rect">
            <a:avLst/>
          </a:prstGeom>
        </p:spPr>
      </p:pic>
      <p:sp>
        <p:nvSpPr>
          <p:cNvPr id="8" name="Prostokąt 7"/>
          <p:cNvSpPr/>
          <p:nvPr/>
        </p:nvSpPr>
        <p:spPr>
          <a:xfrm>
            <a:off x="3615242" y="4244429"/>
            <a:ext cx="46524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endParaRPr lang="pl-PL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9" name="Obraz 8" descr="Wycinek ekranu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27" y="5157192"/>
            <a:ext cx="1905266" cy="905001"/>
          </a:xfrm>
          <a:prstGeom prst="rect">
            <a:avLst/>
          </a:prstGeom>
        </p:spPr>
      </p:pic>
      <p:sp>
        <p:nvSpPr>
          <p:cNvPr id="10" name="Prostokąt 9"/>
          <p:cNvSpPr/>
          <p:nvPr/>
        </p:nvSpPr>
        <p:spPr>
          <a:xfrm>
            <a:off x="2051720" y="5378859"/>
            <a:ext cx="46524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</a:t>
            </a:r>
            <a:endParaRPr lang="pl-PL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451194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Przykład stosowania parametrów obróbkowych</a:t>
            </a:r>
          </a:p>
        </p:txBody>
      </p:sp>
      <p:pic>
        <p:nvPicPr>
          <p:cNvPr id="7" name="Symbol zastępczy zawartości 6" descr="Tools Setup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519" y="1774825"/>
            <a:ext cx="4104961" cy="4625975"/>
          </a:xfrm>
        </p:spPr>
      </p:pic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25</a:t>
            </a:fld>
            <a:endParaRPr lang="pl-PL" dirty="0"/>
          </a:p>
        </p:txBody>
      </p:sp>
      <p:pic>
        <p:nvPicPr>
          <p:cNvPr id="5" name="Obraz 4" descr="Wycinek ekranu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1381"/>
            <a:ext cx="1133633" cy="1009791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588942" y="2103239"/>
            <a:ext cx="46524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  <a:endParaRPr lang="pl-PL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Objaśnienie prostokątne zaokrąglone 7"/>
          <p:cNvSpPr/>
          <p:nvPr/>
        </p:nvSpPr>
        <p:spPr>
          <a:xfrm>
            <a:off x="212520" y="3429000"/>
            <a:ext cx="1842225" cy="2160240"/>
          </a:xfrm>
          <a:prstGeom prst="wedgeRoundRectCallout">
            <a:avLst>
              <a:gd name="adj1" fmla="val 80269"/>
              <a:gd name="adj2" fmla="val -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Stock </a:t>
            </a:r>
            <a:r>
              <a:rPr lang="pl-PL" dirty="0" err="1" smtClean="0"/>
              <a:t>Material</a:t>
            </a:r>
            <a:r>
              <a:rPr lang="pl-PL" dirty="0" smtClean="0"/>
              <a:t>: aluminium</a:t>
            </a:r>
          </a:p>
          <a:p>
            <a:pPr algn="ctr"/>
            <a:r>
              <a:rPr lang="pl-PL" dirty="0" err="1" smtClean="0"/>
              <a:t>Speed</a:t>
            </a:r>
            <a:r>
              <a:rPr lang="pl-PL" dirty="0" smtClean="0"/>
              <a:t>: 500</a:t>
            </a:r>
          </a:p>
          <a:p>
            <a:pPr algn="ctr"/>
            <a:r>
              <a:rPr lang="pl-PL" dirty="0" err="1" smtClean="0"/>
              <a:t>Feed</a:t>
            </a:r>
            <a:r>
              <a:rPr lang="pl-PL" dirty="0" smtClean="0"/>
              <a:t>: 120</a:t>
            </a:r>
            <a:endParaRPr lang="pl-PL" dirty="0"/>
          </a:p>
        </p:txBody>
      </p:sp>
      <p:sp>
        <p:nvSpPr>
          <p:cNvPr id="9" name="Objaśnienie prostokątne zaokrąglone 8"/>
          <p:cNvSpPr/>
          <p:nvPr/>
        </p:nvSpPr>
        <p:spPr>
          <a:xfrm>
            <a:off x="6804248" y="1700808"/>
            <a:ext cx="2232248" cy="4680520"/>
          </a:xfrm>
          <a:prstGeom prst="wedgeRoundRectCallout">
            <a:avLst>
              <a:gd name="adj1" fmla="val 46662"/>
              <a:gd name="adj2" fmla="val -2072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Zapisane narzędzie można wykorzystywać w innych operacjach. Parametry obróbkowe będą wstawiane automatycznie, jeśli obrabiany materiał to aluminium.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692015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Wycinek ekranu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932" y="3356991"/>
            <a:ext cx="3481068" cy="2033715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Biblioteka narzędzi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Przechowuje pliki z parametrami narzędzi</a:t>
            </a:r>
          </a:p>
          <a:p>
            <a:r>
              <a:rPr lang="pl-PL" dirty="0" smtClean="0"/>
              <a:t>Podkatalogi do podziału narzędzi wg typów</a:t>
            </a:r>
          </a:p>
          <a:p>
            <a:r>
              <a:rPr lang="pl-PL" dirty="0" smtClean="0"/>
              <a:t>Opcja </a:t>
            </a:r>
            <a:r>
              <a:rPr lang="pl-PL" b="1" dirty="0" err="1" smtClean="0"/>
              <a:t>pro_mf_tprm_dir</a:t>
            </a:r>
            <a:r>
              <a:rPr lang="pl-PL" b="1" dirty="0" smtClean="0"/>
              <a:t> </a:t>
            </a:r>
            <a:r>
              <a:rPr lang="pl-PL" dirty="0" smtClean="0"/>
              <a:t>wskazuje na główny katalog z narzędziami</a:t>
            </a:r>
          </a:p>
          <a:p>
            <a:endParaRPr lang="pl-PL" dirty="0"/>
          </a:p>
          <a:p>
            <a:endParaRPr lang="pl-PL" dirty="0" smtClean="0"/>
          </a:p>
          <a:p>
            <a:r>
              <a:rPr lang="pl-PL" dirty="0" smtClean="0"/>
              <a:t>Narzędzia wczytane do modelu</a:t>
            </a:r>
            <a:br>
              <a:rPr lang="pl-PL" dirty="0" smtClean="0"/>
            </a:br>
            <a:r>
              <a:rPr lang="pl-PL" dirty="0" smtClean="0"/>
              <a:t>obróbki są w nim zapisywane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26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610275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Szablony plików obróbki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Szablony mogą zawierać </a:t>
            </a:r>
            <a:r>
              <a:rPr lang="pl-PL" dirty="0" err="1" smtClean="0"/>
              <a:t>pre</a:t>
            </a:r>
            <a:r>
              <a:rPr lang="pl-PL" dirty="0" smtClean="0"/>
              <a:t>-konfigurowane cechy obróbkowe – przyspiesza pracę i narzuca określone standardy pracy</a:t>
            </a:r>
          </a:p>
          <a:p>
            <a:r>
              <a:rPr lang="pl-PL" dirty="0" smtClean="0"/>
              <a:t>Opcja </a:t>
            </a:r>
            <a:r>
              <a:rPr lang="pl-PL" b="1" dirty="0" err="1" smtClean="0"/>
              <a:t>mfg_start_model_dir</a:t>
            </a:r>
            <a:r>
              <a:rPr lang="pl-PL" dirty="0"/>
              <a:t> </a:t>
            </a:r>
            <a:r>
              <a:rPr lang="pl-PL" dirty="0" smtClean="0"/>
              <a:t>wskazuje na katalog zawierający wykorzystywane szablony</a:t>
            </a:r>
          </a:p>
          <a:p>
            <a:r>
              <a:rPr lang="pl-PL" dirty="0" smtClean="0"/>
              <a:t>Opcja </a:t>
            </a:r>
            <a:r>
              <a:rPr lang="pl-PL" b="1" dirty="0" err="1" smtClean="0"/>
              <a:t>template_mfgnc</a:t>
            </a:r>
            <a:r>
              <a:rPr lang="pl-PL" b="1" dirty="0" smtClean="0"/>
              <a:t> </a:t>
            </a:r>
            <a:r>
              <a:rPr lang="pl-PL" dirty="0" smtClean="0"/>
              <a:t>wskazuje na domyślny szablon obróbkowy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27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636632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Wycinek ekranu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628800"/>
            <a:ext cx="3347864" cy="5116751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Szablony plików obróbki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Szablon może zawierać m.in.: </a:t>
            </a:r>
            <a:endParaRPr lang="pl-PL" dirty="0" smtClean="0"/>
          </a:p>
          <a:p>
            <a:r>
              <a:rPr lang="pl-PL" dirty="0" smtClean="0"/>
              <a:t>operacje</a:t>
            </a:r>
            <a:r>
              <a:rPr lang="pl-PL" dirty="0"/>
              <a:t>, </a:t>
            </a:r>
            <a:endParaRPr lang="pl-PL" dirty="0" smtClean="0"/>
          </a:p>
          <a:p>
            <a:r>
              <a:rPr lang="pl-PL" dirty="0" smtClean="0"/>
              <a:t>układy współrzędnych,</a:t>
            </a:r>
          </a:p>
          <a:p>
            <a:r>
              <a:rPr lang="pl-PL" dirty="0" smtClean="0"/>
              <a:t>pozycje </a:t>
            </a:r>
            <a:r>
              <a:rPr lang="pl-PL" dirty="0" err="1" smtClean="0"/>
              <a:t>retrakowe</a:t>
            </a:r>
            <a:r>
              <a:rPr lang="pl-PL" dirty="0" smtClean="0"/>
              <a:t>,</a:t>
            </a:r>
          </a:p>
          <a:p>
            <a:r>
              <a:rPr lang="pl-PL" dirty="0" smtClean="0"/>
              <a:t>mocowanie</a:t>
            </a:r>
            <a:r>
              <a:rPr lang="pl-PL" dirty="0"/>
              <a:t>, </a:t>
            </a:r>
            <a:endParaRPr lang="pl-PL" dirty="0" smtClean="0"/>
          </a:p>
          <a:p>
            <a:r>
              <a:rPr lang="pl-PL" dirty="0" smtClean="0"/>
              <a:t>parametry obróbkowe,</a:t>
            </a:r>
          </a:p>
          <a:p>
            <a:r>
              <a:rPr lang="pl-PL" dirty="0" smtClean="0"/>
              <a:t>obrabiarki,</a:t>
            </a:r>
          </a:p>
          <a:p>
            <a:r>
              <a:rPr lang="pl-PL" dirty="0" smtClean="0"/>
              <a:t>narzędzia,</a:t>
            </a:r>
          </a:p>
          <a:p>
            <a:r>
              <a:rPr lang="pl-PL" dirty="0" smtClean="0"/>
              <a:t>sekwencje obróbkowe.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28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085468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Przykład szablonu obróbkowego</a:t>
            </a:r>
            <a:endParaRPr lang="pl-PL" dirty="0"/>
          </a:p>
        </p:txBody>
      </p:sp>
      <p:pic>
        <p:nvPicPr>
          <p:cNvPr id="5" name="Symbol zastępczy zawartości 4" descr="Wycinek ekranu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8" y="1484784"/>
            <a:ext cx="8229600" cy="2988893"/>
          </a:xfrm>
        </p:spPr>
      </p:pic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29</a:t>
            </a:fld>
            <a:endParaRPr lang="pl-PL" dirty="0"/>
          </a:p>
        </p:txBody>
      </p:sp>
      <p:pic>
        <p:nvPicPr>
          <p:cNvPr id="6" name="Obraz 5" descr="Tools Setu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3501008"/>
            <a:ext cx="2984316" cy="336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819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dirty="0" smtClean="0">
                <a:solidFill>
                  <a:schemeClr val="accent1">
                    <a:satMod val="150000"/>
                  </a:schemeClr>
                </a:solidFill>
              </a:rPr>
              <a:t>Tworzenie i konfigurowanie narzędzi</a:t>
            </a:r>
            <a:endParaRPr lang="pl-PL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4339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Występują 3 typy narzędzi:</a:t>
            </a:r>
          </a:p>
          <a:p>
            <a:pPr lvl="1"/>
            <a:r>
              <a:rPr lang="pl-PL" dirty="0" smtClean="0"/>
              <a:t>standardowe – konfigurowane z poziomu okna </a:t>
            </a:r>
            <a:r>
              <a:rPr lang="pl-PL" dirty="0" err="1" smtClean="0"/>
              <a:t>Tool</a:t>
            </a:r>
            <a:r>
              <a:rPr lang="pl-PL" dirty="0" smtClean="0"/>
              <a:t> Setup, używane gdy nie ma potrzeby definiowania specjalnego narzędzia</a:t>
            </a:r>
          </a:p>
          <a:p>
            <a:pPr lvl="1"/>
            <a:r>
              <a:rPr lang="pl-PL" dirty="0" smtClean="0"/>
              <a:t>bryłowe – stosowane w celu poprawy jakości przedstawiania narzędzia oraz weryfikacji kolizji narzędzia z przedmiotem obrabianym</a:t>
            </a:r>
          </a:p>
          <a:p>
            <a:pPr lvl="1"/>
            <a:r>
              <a:rPr lang="pl-PL" dirty="0" smtClean="0"/>
              <a:t>szkicowane – stosowane dla narzędzi o zarysie specjalnym lub gdy konieczne jest zdefiniowanie położenia punktu charakterystycznego narzędzia</a:t>
            </a:r>
          </a:p>
          <a:p>
            <a:pPr marL="119062" indent="0">
              <a:buNone/>
            </a:pP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363532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Parametry obróbkowe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Parametry obróbkowe sterują zabiegami obróbkowymi</a:t>
            </a:r>
          </a:p>
          <a:p>
            <a:r>
              <a:rPr lang="pl-PL" dirty="0" smtClean="0"/>
              <a:t>Typy parametrów (6 grup)</a:t>
            </a:r>
          </a:p>
          <a:p>
            <a:pPr lvl="1"/>
            <a:r>
              <a:rPr lang="pl-PL" dirty="0" err="1" smtClean="0"/>
              <a:t>Feeds</a:t>
            </a:r>
            <a:r>
              <a:rPr lang="pl-PL" dirty="0" smtClean="0"/>
              <a:t> and </a:t>
            </a:r>
            <a:r>
              <a:rPr lang="pl-PL" dirty="0" err="1" smtClean="0"/>
              <a:t>speeds</a:t>
            </a:r>
            <a:endParaRPr lang="pl-PL" dirty="0" smtClean="0"/>
          </a:p>
          <a:p>
            <a:pPr lvl="1"/>
            <a:r>
              <a:rPr lang="pl-PL" dirty="0" smtClean="0"/>
              <a:t>głębokość skrawania i naddatki</a:t>
            </a:r>
          </a:p>
          <a:p>
            <a:pPr lvl="1"/>
            <a:r>
              <a:rPr lang="pl-PL" dirty="0" smtClean="0"/>
              <a:t>ruchy skrawające</a:t>
            </a:r>
          </a:p>
          <a:p>
            <a:pPr lvl="1"/>
            <a:r>
              <a:rPr lang="pl-PL" dirty="0" smtClean="0"/>
              <a:t>ruchy dojścia/odejścia</a:t>
            </a:r>
          </a:p>
          <a:p>
            <a:pPr lvl="1"/>
            <a:r>
              <a:rPr lang="pl-PL" dirty="0" smtClean="0"/>
              <a:t>ustawienia obrabiarki</a:t>
            </a:r>
          </a:p>
          <a:p>
            <a:pPr lvl="1"/>
            <a:r>
              <a:rPr lang="pl-PL" dirty="0" smtClean="0"/>
              <a:t>ogólne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30</a:t>
            </a:fld>
            <a:endParaRPr lang="pl-PL" dirty="0"/>
          </a:p>
        </p:txBody>
      </p:sp>
      <p:pic>
        <p:nvPicPr>
          <p:cNvPr id="5" name="Obraz 4" descr="Wycinek ekranu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880052"/>
            <a:ext cx="3275856" cy="358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8740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Parametry obróbkowe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Parametry wymagane (oznaczone żółtym wypełnieniem) – bez ich zdefiniowania nie można zakończyć sekwencji</a:t>
            </a:r>
          </a:p>
          <a:p>
            <a:r>
              <a:rPr lang="pl-PL" dirty="0" smtClean="0"/>
              <a:t>Parametry opcjonalne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31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203496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Definiowanie parametrów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Site </a:t>
            </a:r>
            <a:r>
              <a:rPr lang="pl-PL" dirty="0" err="1" smtClean="0"/>
              <a:t>parameter</a:t>
            </a:r>
            <a:r>
              <a:rPr lang="pl-PL" dirty="0" smtClean="0"/>
              <a:t> </a:t>
            </a:r>
            <a:r>
              <a:rPr lang="pl-PL" dirty="0" err="1" smtClean="0"/>
              <a:t>files</a:t>
            </a:r>
            <a:r>
              <a:rPr lang="pl-PL" dirty="0" smtClean="0"/>
              <a:t> – ustawia domyślne parametry dla wszystkich sekwencji NC</a:t>
            </a:r>
          </a:p>
          <a:p>
            <a:r>
              <a:rPr lang="pl-PL" dirty="0" smtClean="0"/>
              <a:t>Systemowe wartości domyślne</a:t>
            </a:r>
          </a:p>
          <a:p>
            <a:r>
              <a:rPr lang="pl-PL" dirty="0" smtClean="0"/>
              <a:t>Wczytanie parametrów z pliku albo skopiowanie z poprzedniej sekwencji</a:t>
            </a:r>
          </a:p>
          <a:p>
            <a:r>
              <a:rPr lang="pl-PL" dirty="0" smtClean="0"/>
              <a:t>Edycja parametrów w oknie dialogowym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32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081842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Opcje okna edycji parametrów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Kategorie</a:t>
            </a:r>
          </a:p>
          <a:p>
            <a:r>
              <a:rPr lang="pl-PL" dirty="0" smtClean="0"/>
              <a:t>Parametry podstawowe / wszystkie</a:t>
            </a:r>
          </a:p>
          <a:p>
            <a:r>
              <a:rPr lang="pl-PL" dirty="0" smtClean="0"/>
              <a:t>Kopiowanie parametrów z narzędzia</a:t>
            </a:r>
          </a:p>
          <a:p>
            <a:r>
              <a:rPr lang="pl-PL" dirty="0" smtClean="0"/>
              <a:t>Wyświetlanie detali (ilustracji graficznych)</a:t>
            </a:r>
          </a:p>
          <a:p>
            <a:endParaRPr lang="pl-PL" dirty="0"/>
          </a:p>
          <a:p>
            <a:r>
              <a:rPr lang="pl-PL" dirty="0" smtClean="0"/>
              <a:t>Parametry można skonfigurować, żeby były wyświetlane w drzewku modelu i z tego poziomu zmieniane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33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928803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Opcje parametrów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Parametr opcjonalny ma domyślną wartość –</a:t>
            </a:r>
          </a:p>
          <a:p>
            <a:r>
              <a:rPr lang="pl-PL" dirty="0" smtClean="0"/>
              <a:t>Część parametrów ma przyporządkowaną domyślną wartość numeryczną (</a:t>
            </a:r>
            <a:r>
              <a:rPr lang="pl-PL" i="1" dirty="0" err="1" smtClean="0"/>
              <a:t>cut_angle</a:t>
            </a:r>
            <a:r>
              <a:rPr lang="pl-PL" i="1" dirty="0" smtClean="0"/>
              <a:t>=0</a:t>
            </a:r>
            <a:r>
              <a:rPr lang="pl-PL" dirty="0" smtClean="0"/>
              <a:t>)</a:t>
            </a:r>
          </a:p>
          <a:p>
            <a:r>
              <a:rPr lang="pl-PL" dirty="0"/>
              <a:t>Część parametrów ma przyporządkowaną domyślną wartość </a:t>
            </a:r>
            <a:r>
              <a:rPr lang="pl-PL" dirty="0" smtClean="0"/>
              <a:t>nienumeryczną (</a:t>
            </a:r>
            <a:r>
              <a:rPr lang="pl-PL" i="1" dirty="0" err="1" smtClean="0"/>
              <a:t>coolant_option</a:t>
            </a:r>
            <a:r>
              <a:rPr lang="pl-PL" i="1" smtClean="0"/>
              <a:t>=off</a:t>
            </a:r>
            <a:r>
              <a:rPr lang="pl-PL" smtClean="0"/>
              <a:t>)</a:t>
            </a:r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34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92794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Planowanie płaszczyzn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Przykład planowania płaszczyzny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35</a:t>
            </a:fld>
            <a:endParaRPr lang="pl-PL" dirty="0"/>
          </a:p>
        </p:txBody>
      </p:sp>
      <p:pic>
        <p:nvPicPr>
          <p:cNvPr id="5" name="Obraz 4" descr="Wycinek ekranu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3068960"/>
            <a:ext cx="4334480" cy="319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4978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Cechy </a:t>
            </a:r>
            <a:r>
              <a:rPr lang="pl-PL" dirty="0" smtClean="0"/>
              <a:t>planowania płaszczyzn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Wszystkie ruchy obróbkowe są równoległe do płaszczyzny </a:t>
            </a:r>
            <a:r>
              <a:rPr lang="pl-PL" dirty="0" err="1" smtClean="0"/>
              <a:t>retrakowej</a:t>
            </a:r>
            <a:endParaRPr lang="pl-PL" dirty="0" smtClean="0"/>
          </a:p>
          <a:p>
            <a:r>
              <a:rPr lang="pl-PL" dirty="0" smtClean="0"/>
              <a:t>Wszystkie wewnętrzne kontury (otwory, rowki) są automatycznie wyłączane z obróbki</a:t>
            </a:r>
          </a:p>
          <a:p>
            <a:r>
              <a:rPr lang="pl-PL" dirty="0" smtClean="0"/>
              <a:t>Jeśli jest zdefiniowany półfabrykat, to można utworzyć cechę usuwania materiału z półfabrykatu w celu wizualizacji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36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891273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Planowanie płaszczyzn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Do planowania konieczne jest wskazanie końcowej głębokości oraz powierzchni poprzez wybranie lub utworzenie płaszczyzny równoległej do </a:t>
            </a:r>
            <a:r>
              <a:rPr lang="pl-PL" dirty="0" err="1" smtClean="0"/>
              <a:t>retrakowej</a:t>
            </a:r>
            <a:endParaRPr lang="pl-PL" dirty="0"/>
          </a:p>
          <a:p>
            <a:r>
              <a:rPr lang="pl-PL" dirty="0" smtClean="0"/>
              <a:t>Można również zdefiniować powierzchnie frezowane lub okno frezowania jeśli powierzchnie w modelu są niewystarczające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37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401326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Powierzchnie frezowane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Wykorzystuje się je jako geometrię obrabianą</a:t>
            </a:r>
          </a:p>
          <a:p>
            <a:r>
              <a:rPr lang="pl-PL" dirty="0" smtClean="0"/>
              <a:t>Domyślnie ścieżka narzędzia obrabia całą powierzchnie frezowaną</a:t>
            </a:r>
          </a:p>
          <a:p>
            <a:r>
              <a:rPr lang="pl-PL" dirty="0" smtClean="0"/>
              <a:t>Najczęściej stosowane powierzchnie frezowane to:</a:t>
            </a:r>
          </a:p>
          <a:p>
            <a:pPr lvl="1"/>
            <a:r>
              <a:rPr lang="pl-PL" dirty="0" err="1" smtClean="0"/>
              <a:t>Fill</a:t>
            </a:r>
            <a:r>
              <a:rPr lang="pl-PL" dirty="0" smtClean="0"/>
              <a:t> (wypełnienie szkicowanego zarysu)</a:t>
            </a:r>
          </a:p>
          <a:p>
            <a:pPr lvl="1"/>
            <a:r>
              <a:rPr lang="pl-PL" dirty="0" err="1" smtClean="0"/>
              <a:t>Extrude</a:t>
            </a:r>
            <a:r>
              <a:rPr lang="pl-PL" dirty="0" smtClean="0"/>
              <a:t> (wyciągnięcie powierzchni z zarysu)</a:t>
            </a:r>
          </a:p>
          <a:p>
            <a:pPr lvl="1"/>
            <a:r>
              <a:rPr lang="pl-PL" dirty="0" err="1" smtClean="0"/>
              <a:t>Copy</a:t>
            </a:r>
            <a:r>
              <a:rPr lang="pl-PL" dirty="0" smtClean="0"/>
              <a:t> (kopia istniejących powierzchni modelu)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38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286449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Okna frezowane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Składają się z zamkniętego zarysu definiującego obszar obrabiany</a:t>
            </a:r>
          </a:p>
          <a:p>
            <a:r>
              <a:rPr lang="pl-PL" dirty="0" smtClean="0"/>
              <a:t>Głębokość obrabianego okna definiowana jest następująco:</a:t>
            </a:r>
          </a:p>
          <a:p>
            <a:pPr lvl="1"/>
            <a:r>
              <a:rPr lang="pl-PL" dirty="0" smtClean="0"/>
              <a:t>jeśli najwyższy punkt w osi Z modelu referencyjnego jest niżej niż okno frezowane, to głębokość wynika z położenia okna</a:t>
            </a:r>
          </a:p>
          <a:p>
            <a:pPr lvl="1"/>
            <a:r>
              <a:rPr lang="pl-PL" dirty="0"/>
              <a:t>jeśli najwyższy punkt w osi Z modelu referencyjnego jest </a:t>
            </a:r>
            <a:r>
              <a:rPr lang="pl-PL" dirty="0" smtClean="0"/>
              <a:t>wyżej niż </a:t>
            </a:r>
            <a:r>
              <a:rPr lang="pl-PL" dirty="0"/>
              <a:t>okno frezowane</a:t>
            </a:r>
            <a:r>
              <a:rPr lang="pl-PL" dirty="0" smtClean="0"/>
              <a:t>, to głębokość wynika z modelu referencyjnego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39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64551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400" dirty="0">
                <a:solidFill>
                  <a:schemeClr val="accent1">
                    <a:satMod val="150000"/>
                  </a:schemeClr>
                </a:solidFill>
              </a:rPr>
              <a:t>Tworzenie i konfigurowanie </a:t>
            </a:r>
            <a:r>
              <a:rPr lang="pl-PL" sz="4400" dirty="0" smtClean="0">
                <a:solidFill>
                  <a:schemeClr val="accent1">
                    <a:satMod val="150000"/>
                  </a:schemeClr>
                </a:solidFill>
              </a:rPr>
              <a:t>narzędzi</a:t>
            </a:r>
            <a:r>
              <a:rPr lang="pl-PL" dirty="0" smtClean="0">
                <a:solidFill>
                  <a:schemeClr val="accent1">
                    <a:satMod val="150000"/>
                  </a:schemeClr>
                </a:solidFill>
              </a:rPr>
              <a:t/>
            </a:r>
            <a:br>
              <a:rPr lang="pl-PL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pl-PL" sz="3100" dirty="0" smtClean="0"/>
              <a:t>Punkt charakterystyczny narzędzia</a:t>
            </a:r>
            <a:endParaRPr lang="pl-PL" sz="2700" dirty="0"/>
          </a:p>
        </p:txBody>
      </p:sp>
      <p:pic>
        <p:nvPicPr>
          <p:cNvPr id="5" name="Symbol zastępczy zawartości 4" descr="Wycinek ekranu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99" y="2125388"/>
            <a:ext cx="8068802" cy="3924848"/>
          </a:xfrm>
        </p:spPr>
      </p:pic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779682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Wycinek ekranu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7" y="1916832"/>
            <a:ext cx="7780975" cy="4930452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Przykład planowania powierzchni</a:t>
            </a:r>
            <a:endParaRPr lang="pl-PL" dirty="0"/>
          </a:p>
        </p:txBody>
      </p:sp>
      <p:pic>
        <p:nvPicPr>
          <p:cNvPr id="5" name="Symbol zastępczy zawartości 4" descr="Wycinek ekranu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152" y="1247361"/>
            <a:ext cx="4105848" cy="1028844"/>
          </a:xfrm>
        </p:spPr>
      </p:pic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40</a:t>
            </a:fld>
            <a:endParaRPr lang="pl-PL" dirty="0"/>
          </a:p>
        </p:txBody>
      </p:sp>
      <p:sp>
        <p:nvSpPr>
          <p:cNvPr id="6" name="Prostokąt 5"/>
          <p:cNvSpPr/>
          <p:nvPr/>
        </p:nvSpPr>
        <p:spPr>
          <a:xfrm>
            <a:off x="5997498" y="1103345"/>
            <a:ext cx="404278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3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1</a:t>
            </a:r>
            <a:endParaRPr lang="pl-PL" sz="3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179512" y="1389862"/>
            <a:ext cx="404278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3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2</a:t>
            </a:r>
            <a:endParaRPr lang="pl-PL" sz="3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2483768" y="2780928"/>
            <a:ext cx="404278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3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3</a:t>
            </a:r>
            <a:endParaRPr lang="pl-PL" sz="3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20662" y="2132856"/>
            <a:ext cx="404278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3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4</a:t>
            </a:r>
            <a:endParaRPr lang="pl-PL" sz="3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4283968" y="3717032"/>
            <a:ext cx="404278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3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5</a:t>
            </a:r>
            <a:endParaRPr lang="pl-PL" sz="3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16" name="Prostokąt 15"/>
          <p:cNvSpPr/>
          <p:nvPr/>
        </p:nvSpPr>
        <p:spPr>
          <a:xfrm>
            <a:off x="4081829" y="1389862"/>
            <a:ext cx="404278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3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6</a:t>
            </a:r>
            <a:endParaRPr lang="pl-PL" sz="3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483911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Przykład planowania powierzchni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41</a:t>
            </a:fld>
            <a:endParaRPr lang="pl-PL" dirty="0"/>
          </a:p>
        </p:txBody>
      </p:sp>
      <p:sp>
        <p:nvSpPr>
          <p:cNvPr id="15" name="Prostokąt 14"/>
          <p:cNvSpPr/>
          <p:nvPr/>
        </p:nvSpPr>
        <p:spPr>
          <a:xfrm>
            <a:off x="4283968" y="3717032"/>
            <a:ext cx="404278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3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5</a:t>
            </a:r>
            <a:endParaRPr lang="pl-PL" sz="3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14" name="Symbol zastępczy zawartości 13" descr="VERICUT(64)  7.1.2 by CGTech - cgtpro_operations.vcproject (Millimeter)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25" y="1774825"/>
            <a:ext cx="7615550" cy="462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323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 descr="Wycinek ekranu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192970"/>
            <a:ext cx="5148064" cy="3620406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Płaszczyzna frezowana</a:t>
            </a:r>
            <a:endParaRPr lang="pl-PL" dirty="0"/>
          </a:p>
        </p:txBody>
      </p:sp>
      <p:pic>
        <p:nvPicPr>
          <p:cNvPr id="5" name="Symbol zastępczy zawartości 4" descr="Wycinek ekranu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84784"/>
            <a:ext cx="1400371" cy="2048161"/>
          </a:xfrm>
        </p:spPr>
      </p:pic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42</a:t>
            </a:fld>
            <a:endParaRPr lang="pl-PL" dirty="0"/>
          </a:p>
        </p:txBody>
      </p:sp>
      <p:sp>
        <p:nvSpPr>
          <p:cNvPr id="6" name="Prostokąt 5"/>
          <p:cNvSpPr/>
          <p:nvPr/>
        </p:nvSpPr>
        <p:spPr>
          <a:xfrm>
            <a:off x="107504" y="2636912"/>
            <a:ext cx="404278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3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1</a:t>
            </a:r>
            <a:endParaRPr lang="pl-PL" sz="3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7" name="Obraz 6" descr="Wycinek ekranu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86" r="-251"/>
          <a:stretch/>
        </p:blipFill>
        <p:spPr>
          <a:xfrm>
            <a:off x="4986074" y="1622432"/>
            <a:ext cx="4127044" cy="1238423"/>
          </a:xfrm>
          <a:prstGeom prst="rect">
            <a:avLst/>
          </a:prstGeom>
        </p:spPr>
      </p:pic>
      <p:sp>
        <p:nvSpPr>
          <p:cNvPr id="8" name="Prostokąt 7"/>
          <p:cNvSpPr/>
          <p:nvPr/>
        </p:nvSpPr>
        <p:spPr>
          <a:xfrm>
            <a:off x="6426234" y="2318317"/>
            <a:ext cx="404278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3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2</a:t>
            </a:r>
            <a:endParaRPr lang="pl-PL" sz="3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9" name="Obraz 8" descr="Wycinek ekranu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099550"/>
            <a:ext cx="3600400" cy="2469761"/>
          </a:xfrm>
          <a:prstGeom prst="rect">
            <a:avLst/>
          </a:prstGeom>
        </p:spPr>
      </p:pic>
      <p:sp>
        <p:nvSpPr>
          <p:cNvPr id="10" name="Prostokąt 9"/>
          <p:cNvSpPr/>
          <p:nvPr/>
        </p:nvSpPr>
        <p:spPr>
          <a:xfrm>
            <a:off x="1043607" y="4891638"/>
            <a:ext cx="404278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3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3</a:t>
            </a:r>
            <a:endParaRPr lang="pl-PL" sz="3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5940152" y="5517232"/>
            <a:ext cx="404278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3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4</a:t>
            </a:r>
            <a:endParaRPr lang="pl-PL" sz="3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59019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Płaszczyzna frezowana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43</a:t>
            </a:fld>
            <a:endParaRPr lang="pl-PL" dirty="0"/>
          </a:p>
        </p:txBody>
      </p:sp>
      <p:pic>
        <p:nvPicPr>
          <p:cNvPr id="5" name="Symbol zastępczy zawartości 4" descr="Wycinek ekranu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490" y="1774825"/>
            <a:ext cx="6439019" cy="462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6600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Parametry sterujące</a:t>
            </a:r>
            <a:endParaRPr lang="pl-PL" dirty="0"/>
          </a:p>
        </p:txBody>
      </p:sp>
      <p:pic>
        <p:nvPicPr>
          <p:cNvPr id="5" name="Symbol zastępczy zawartości 4" descr="Wycinek ekranu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113391"/>
            <a:ext cx="4038600" cy="3944080"/>
          </a:xfrm>
        </p:spPr>
      </p:pic>
      <p:sp>
        <p:nvSpPr>
          <p:cNvPr id="6" name="Symbol zastępczy zawartości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 err="1" smtClean="0"/>
              <a:t>cut_angle</a:t>
            </a:r>
            <a:endParaRPr lang="pl-PL" dirty="0" smtClean="0"/>
          </a:p>
          <a:p>
            <a:r>
              <a:rPr lang="pl-PL" dirty="0" err="1" smtClean="0"/>
              <a:t>step_over</a:t>
            </a:r>
            <a:endParaRPr lang="pl-PL" dirty="0" smtClean="0"/>
          </a:p>
          <a:p>
            <a:endParaRPr lang="pl-PL" dirty="0"/>
          </a:p>
          <a:p>
            <a:r>
              <a:rPr lang="pl-PL" dirty="0" err="1" smtClean="0"/>
              <a:t>number_of_passes</a:t>
            </a:r>
            <a:r>
              <a:rPr lang="pl-PL" dirty="0" smtClean="0"/>
              <a:t> – jeśli równe 1, to przejście </a:t>
            </a:r>
            <a:r>
              <a:rPr lang="pl-PL" smtClean="0"/>
              <a:t>środkiem powierzchni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44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115239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Parametry sterujące</a:t>
            </a:r>
            <a:endParaRPr lang="pl-PL" dirty="0"/>
          </a:p>
        </p:txBody>
      </p:sp>
      <p:pic>
        <p:nvPicPr>
          <p:cNvPr id="6" name="Symbol zastępczy zawartości 5" descr="Wycinek ekranu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903246"/>
            <a:ext cx="4038600" cy="2364370"/>
          </a:xfrm>
        </p:spPr>
      </p:pic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 smtClean="0"/>
              <a:t>Dopasowuje obróbkę do półfabrykatu albo do obrabianej powierzchni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21C856-E58E-4C93-967D-94F5E1B07018}" type="slidenum">
              <a:rPr lang="pl-PL" smtClean="0"/>
              <a:pPr>
                <a:defRPr/>
              </a:pPr>
              <a:t>45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5682118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Parametry sterujące</a:t>
            </a:r>
            <a:endParaRPr lang="pl-PL" dirty="0"/>
          </a:p>
        </p:txBody>
      </p:sp>
      <p:pic>
        <p:nvPicPr>
          <p:cNvPr id="6" name="Symbol zastępczy zawartości 5" descr="Wycinek ekranu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805594"/>
            <a:ext cx="4038600" cy="2559675"/>
          </a:xfrm>
        </p:spPr>
      </p:pic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21C856-E58E-4C93-967D-94F5E1B07018}" type="slidenum">
              <a:rPr lang="pl-PL" smtClean="0"/>
              <a:pPr>
                <a:defRPr/>
              </a:pPr>
              <a:t>46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781164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Parametry sterujące</a:t>
            </a:r>
            <a:endParaRPr lang="pl-PL" dirty="0"/>
          </a:p>
        </p:txBody>
      </p:sp>
      <p:pic>
        <p:nvPicPr>
          <p:cNvPr id="6" name="Symbol zastępczy zawartości 5" descr="Wycinek ekranu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125234"/>
            <a:ext cx="4038600" cy="1920395"/>
          </a:xfrm>
        </p:spPr>
      </p:pic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633412" indent="-514350">
              <a:buFont typeface="+mj-lt"/>
              <a:buAutoNum type="arabicPeriod"/>
            </a:pPr>
            <a:r>
              <a:rPr lang="pl-PL" dirty="0" err="1" smtClean="0"/>
              <a:t>approach_distance</a:t>
            </a:r>
            <a:r>
              <a:rPr lang="pl-PL" dirty="0" smtClean="0"/>
              <a:t> i </a:t>
            </a:r>
            <a:r>
              <a:rPr lang="pl-PL" dirty="0" err="1" smtClean="0"/>
              <a:t>start_overtravel</a:t>
            </a:r>
            <a:endParaRPr lang="pl-PL" dirty="0" smtClean="0"/>
          </a:p>
          <a:p>
            <a:pPr marL="633412" indent="-514350">
              <a:buFont typeface="+mj-lt"/>
              <a:buAutoNum type="arabicPeriod"/>
            </a:pPr>
            <a:r>
              <a:rPr lang="pl-PL" dirty="0" err="1" smtClean="0"/>
              <a:t>end_overtravel</a:t>
            </a:r>
            <a:endParaRPr lang="pl-PL" dirty="0" smtClean="0"/>
          </a:p>
          <a:p>
            <a:pPr marL="633412" indent="-514350">
              <a:buFont typeface="+mj-lt"/>
              <a:buAutoNum type="arabicPeriod"/>
            </a:pPr>
            <a:r>
              <a:rPr lang="pl-PL" dirty="0" err="1" smtClean="0"/>
              <a:t>start_overtravel</a:t>
            </a:r>
            <a:endParaRPr lang="pl-PL" dirty="0" smtClean="0"/>
          </a:p>
          <a:p>
            <a:pPr marL="633412" indent="-514350">
              <a:buFont typeface="+mj-lt"/>
              <a:buAutoNum type="arabicPeriod"/>
            </a:pPr>
            <a:r>
              <a:rPr lang="pl-PL" dirty="0" err="1" smtClean="0"/>
              <a:t>exit_distance</a:t>
            </a:r>
            <a:r>
              <a:rPr lang="pl-PL" dirty="0" smtClean="0"/>
              <a:t> i </a:t>
            </a:r>
            <a:r>
              <a:rPr lang="pl-PL" dirty="0" err="1" smtClean="0"/>
              <a:t>end_overtravel</a:t>
            </a: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21C856-E58E-4C93-967D-94F5E1B07018}" type="slidenum">
              <a:rPr lang="pl-PL" smtClean="0"/>
              <a:pPr>
                <a:defRPr/>
              </a:pPr>
              <a:t>47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00200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400" dirty="0">
                <a:solidFill>
                  <a:schemeClr val="accent1">
                    <a:satMod val="150000"/>
                  </a:schemeClr>
                </a:solidFill>
              </a:rPr>
              <a:t>Tworzenie i konfigurowanie </a:t>
            </a:r>
            <a:r>
              <a:rPr lang="pl-PL" sz="4400" dirty="0" smtClean="0">
                <a:solidFill>
                  <a:schemeClr val="accent1">
                    <a:satMod val="150000"/>
                  </a:schemeClr>
                </a:solidFill>
              </a:rPr>
              <a:t>narzędzi</a:t>
            </a:r>
            <a:r>
              <a:rPr lang="pl-PL" dirty="0" smtClean="0">
                <a:solidFill>
                  <a:schemeClr val="accent1">
                    <a:satMod val="150000"/>
                  </a:schemeClr>
                </a:solidFill>
              </a:rPr>
              <a:t/>
            </a:r>
            <a:br>
              <a:rPr lang="pl-PL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pl-PL" sz="3100" dirty="0" smtClean="0"/>
              <a:t>Punkt charakterystyczny narzędzia</a:t>
            </a:r>
            <a:endParaRPr lang="pl-PL" sz="2700" dirty="0"/>
          </a:p>
        </p:txBody>
      </p:sp>
      <p:pic>
        <p:nvPicPr>
          <p:cNvPr id="6" name="Symbol zastępczy zawartości 5" descr="Wycinek ekranu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41413"/>
            <a:ext cx="4038600" cy="4488036"/>
          </a:xfrm>
        </p:spPr>
      </p:pic>
      <p:sp>
        <p:nvSpPr>
          <p:cNvPr id="8" name="Symbol zastępczy zawartości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 smtClean="0"/>
              <a:t>Położenie punktu charakterystycznego narzędzia podczas obróbki niepłaskiej powierzchni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C0EBA-E236-4562-B163-5ED4C80635C2}" type="slidenum">
              <a:rPr lang="pl-PL" smtClean="0"/>
              <a:pPr>
                <a:defRPr/>
              </a:pPr>
              <a:t>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05753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Narzędzia standardowe</a:t>
            </a:r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Ikona definiowania narzędzi będzie</a:t>
            </a:r>
            <a:br>
              <a:rPr lang="pl-PL" dirty="0" smtClean="0"/>
            </a:br>
            <a:r>
              <a:rPr lang="pl-PL" dirty="0" smtClean="0"/>
              <a:t>aktywna dopiero po zdefiniowaniu</a:t>
            </a:r>
            <a:br>
              <a:rPr lang="pl-PL" dirty="0" smtClean="0"/>
            </a:br>
            <a:r>
              <a:rPr lang="pl-PL" dirty="0" smtClean="0"/>
              <a:t>obrabiarki</a:t>
            </a:r>
          </a:p>
          <a:p>
            <a:endParaRPr lang="pl-PL" dirty="0" smtClean="0"/>
          </a:p>
          <a:p>
            <a:r>
              <a:rPr lang="pl-PL" dirty="0" smtClean="0"/>
              <a:t>Typ narzędzia (</a:t>
            </a:r>
            <a:r>
              <a:rPr lang="pl-PL" dirty="0" err="1" smtClean="0"/>
              <a:t>milling</a:t>
            </a:r>
            <a:r>
              <a:rPr lang="pl-PL" dirty="0" smtClean="0"/>
              <a:t>, </a:t>
            </a:r>
            <a:r>
              <a:rPr lang="pl-PL" dirty="0" err="1" smtClean="0"/>
              <a:t>drilling</a:t>
            </a:r>
            <a:r>
              <a:rPr lang="pl-PL" dirty="0" smtClean="0"/>
              <a:t>) definiuje jego zarys oraz możliwe do zdefiniowania parametry</a:t>
            </a:r>
          </a:p>
          <a:p>
            <a:r>
              <a:rPr lang="pl-PL" dirty="0" smtClean="0"/>
              <a:t>Kształt narzędzia definiują parametry: </a:t>
            </a:r>
            <a:r>
              <a:rPr lang="pl-PL" dirty="0" err="1" smtClean="0"/>
              <a:t>Length</a:t>
            </a:r>
            <a:r>
              <a:rPr lang="pl-PL" dirty="0" smtClean="0"/>
              <a:t>, </a:t>
            </a:r>
            <a:r>
              <a:rPr lang="pl-PL" dirty="0" err="1" smtClean="0"/>
              <a:t>Cutter_diam</a:t>
            </a: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21C856-E58E-4C93-967D-94F5E1B07018}" type="slidenum">
              <a:rPr lang="pl-PL" smtClean="0"/>
              <a:pPr>
                <a:defRPr/>
              </a:pPr>
              <a:t>6</a:t>
            </a:fld>
            <a:endParaRPr lang="pl-PL" dirty="0"/>
          </a:p>
        </p:txBody>
      </p:sp>
      <p:pic>
        <p:nvPicPr>
          <p:cNvPr id="7" name="Obraz 6" descr="Wycinek ekranu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1556792"/>
            <a:ext cx="1133633" cy="100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454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Narzędzia standardowe</a:t>
            </a: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21C856-E58E-4C93-967D-94F5E1B07018}" type="slidenum">
              <a:rPr lang="pl-PL" smtClean="0"/>
              <a:pPr>
                <a:defRPr/>
              </a:pPr>
              <a:t>7</a:t>
            </a:fld>
            <a:endParaRPr lang="pl-PL" dirty="0"/>
          </a:p>
        </p:txBody>
      </p:sp>
      <p:pic>
        <p:nvPicPr>
          <p:cNvPr id="12" name="Symbol zastępczy zawartości 11" descr="Wycinek ekranu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772816"/>
            <a:ext cx="4547716" cy="4625975"/>
          </a:xfrm>
        </p:spPr>
      </p:pic>
      <p:pic>
        <p:nvPicPr>
          <p:cNvPr id="13" name="Obraz 12" descr="Tools Setu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789819"/>
            <a:ext cx="4521644" cy="4599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874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Narzędzia standardowe</a:t>
            </a: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21C856-E58E-4C93-967D-94F5E1B07018}" type="slidenum">
              <a:rPr lang="pl-PL" smtClean="0"/>
              <a:pPr>
                <a:defRPr/>
              </a:pPr>
              <a:t>8</a:t>
            </a:fld>
            <a:endParaRPr lang="pl-PL" dirty="0"/>
          </a:p>
        </p:txBody>
      </p:sp>
      <p:pic>
        <p:nvPicPr>
          <p:cNvPr id="4" name="Symbol zastępczy zawartości 3" descr="Tools Setup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774825"/>
            <a:ext cx="4547272" cy="4625975"/>
          </a:xfrm>
        </p:spPr>
      </p:pic>
      <p:pic>
        <p:nvPicPr>
          <p:cNvPr id="6" name="Obraz 5" descr="Tools Setu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780293"/>
            <a:ext cx="4521644" cy="4599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386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Narzędzia standardowe</a:t>
            </a: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21C856-E58E-4C93-967D-94F5E1B07018}" type="slidenum">
              <a:rPr lang="pl-PL" smtClean="0"/>
              <a:pPr>
                <a:defRPr/>
              </a:pPr>
              <a:t>9</a:t>
            </a:fld>
            <a:endParaRPr lang="pl-PL" dirty="0"/>
          </a:p>
        </p:txBody>
      </p:sp>
      <p:pic>
        <p:nvPicPr>
          <p:cNvPr id="8" name="Symbol zastępczy zawartości 7" descr="Tools Setup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74825"/>
            <a:ext cx="4547272" cy="4625975"/>
          </a:xfrm>
        </p:spPr>
      </p:pic>
    </p:spTree>
    <p:extLst>
      <p:ext uri="{BB962C8B-B14F-4D97-AF65-F5344CB8AC3E}">
        <p14:creationId xmlns:p14="http://schemas.microsoft.com/office/powerpoint/2010/main" val="5654656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oduł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Moduł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10970</TotalTime>
  <Words>986</Words>
  <Application>Microsoft Office PowerPoint</Application>
  <PresentationFormat>Pokaz na ekranie (4:3)</PresentationFormat>
  <Paragraphs>241</Paragraphs>
  <Slides>47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47</vt:i4>
      </vt:variant>
    </vt:vector>
  </HeadingPairs>
  <TitlesOfParts>
    <vt:vector size="48" baseType="lpstr">
      <vt:lpstr>Moduł</vt:lpstr>
      <vt:lpstr>Projektowanie technologii z wykorzystaniem systemów CAM</vt:lpstr>
      <vt:lpstr>Tworzenie i konfigurowanie narzędzi</vt:lpstr>
      <vt:lpstr>Tworzenie i konfigurowanie narzędzi</vt:lpstr>
      <vt:lpstr>Tworzenie i konfigurowanie narzędzi Punkt charakterystyczny narzędzia</vt:lpstr>
      <vt:lpstr>Tworzenie i konfigurowanie narzędzi Punkt charakterystyczny narzędzia</vt:lpstr>
      <vt:lpstr>Narzędzia standardowe</vt:lpstr>
      <vt:lpstr>Narzędzia standardowe</vt:lpstr>
      <vt:lpstr>Narzędzia standardowe</vt:lpstr>
      <vt:lpstr>Narzędzia standardowe</vt:lpstr>
      <vt:lpstr>Zapisywanie narzędzi</vt:lpstr>
      <vt:lpstr>Definiowanie narzędzi standardowych</vt:lpstr>
      <vt:lpstr>Definiowanie narzędzi standardowych</vt:lpstr>
      <vt:lpstr>Definiowanie narzędzi standardowych</vt:lpstr>
      <vt:lpstr>Definiowanie narzędzi standardowych</vt:lpstr>
      <vt:lpstr>Definiowanie narzędzi bryłowych</vt:lpstr>
      <vt:lpstr>Tworzenie narzędzia bryłowego</vt:lpstr>
      <vt:lpstr>Wykorzystywanie narzędzia bryłowego</vt:lpstr>
      <vt:lpstr>Definiowanie narzędzia bryłowego</vt:lpstr>
      <vt:lpstr>Definiowanie narzędzia bryłowego</vt:lpstr>
      <vt:lpstr>Definiowanie narzędzia bryłowego</vt:lpstr>
      <vt:lpstr>Definiowanie narzędzia bryłowego</vt:lpstr>
      <vt:lpstr>Definiowanie parametrów obróbkowych</vt:lpstr>
      <vt:lpstr>Przekazywanie parametrów obróbkowych</vt:lpstr>
      <vt:lpstr>Przykład stosowania parametrów obróbkowych</vt:lpstr>
      <vt:lpstr>Przykład stosowania parametrów obróbkowych</vt:lpstr>
      <vt:lpstr>Biblioteka narzędzi</vt:lpstr>
      <vt:lpstr>Szablony plików obróbki</vt:lpstr>
      <vt:lpstr>Szablony plików obróbki</vt:lpstr>
      <vt:lpstr>Przykład szablonu obróbkowego</vt:lpstr>
      <vt:lpstr>Parametry obróbkowe</vt:lpstr>
      <vt:lpstr>Parametry obróbkowe</vt:lpstr>
      <vt:lpstr>Definiowanie parametrów</vt:lpstr>
      <vt:lpstr>Opcje okna edycji parametrów</vt:lpstr>
      <vt:lpstr>Opcje parametrów</vt:lpstr>
      <vt:lpstr>Planowanie płaszczyzn</vt:lpstr>
      <vt:lpstr>Cechy planowania płaszczyzn</vt:lpstr>
      <vt:lpstr>Planowanie płaszczyzn</vt:lpstr>
      <vt:lpstr>Powierzchnie frezowane</vt:lpstr>
      <vt:lpstr>Okna frezowane</vt:lpstr>
      <vt:lpstr>Przykład planowania powierzchni</vt:lpstr>
      <vt:lpstr>Przykład planowania powierzchni</vt:lpstr>
      <vt:lpstr>Płaszczyzna frezowana</vt:lpstr>
      <vt:lpstr>Płaszczyzna frezowana</vt:lpstr>
      <vt:lpstr>Parametry sterujące</vt:lpstr>
      <vt:lpstr>Parametry sterujące</vt:lpstr>
      <vt:lpstr>Parametry sterujące</vt:lpstr>
      <vt:lpstr>Parametry sterujące</vt:lpstr>
    </vt:vector>
  </TitlesOfParts>
  <Company>PP ITM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CAx w mechatronice</dc:title>
  <dc:creator>Andrzej Gessner</dc:creator>
  <cp:lastModifiedBy>Gessner</cp:lastModifiedBy>
  <cp:revision>382</cp:revision>
  <dcterms:created xsi:type="dcterms:W3CDTF">2009-11-05T08:20:46Z</dcterms:created>
  <dcterms:modified xsi:type="dcterms:W3CDTF">2011-10-20T07:19:00Z</dcterms:modified>
</cp:coreProperties>
</file>