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notesMasterIdLst>
    <p:notesMasterId r:id="rId43"/>
  </p:notesMasterIdLst>
  <p:sldIdLst>
    <p:sldId id="313" r:id="rId2"/>
    <p:sldId id="351" r:id="rId3"/>
    <p:sldId id="294" r:id="rId4"/>
    <p:sldId id="314" r:id="rId5"/>
    <p:sldId id="315" r:id="rId6"/>
    <p:sldId id="316" r:id="rId7"/>
    <p:sldId id="317" r:id="rId8"/>
    <p:sldId id="318" r:id="rId9"/>
    <p:sldId id="319" r:id="rId10"/>
    <p:sldId id="330" r:id="rId11"/>
    <p:sldId id="320" r:id="rId12"/>
    <p:sldId id="321" r:id="rId13"/>
    <p:sldId id="322" r:id="rId14"/>
    <p:sldId id="328" r:id="rId15"/>
    <p:sldId id="323" r:id="rId16"/>
    <p:sldId id="325" r:id="rId17"/>
    <p:sldId id="326" r:id="rId18"/>
    <p:sldId id="327" r:id="rId19"/>
    <p:sldId id="324" r:id="rId20"/>
    <p:sldId id="329" r:id="rId21"/>
    <p:sldId id="331" r:id="rId22"/>
    <p:sldId id="332" r:id="rId23"/>
    <p:sldId id="352" r:id="rId24"/>
    <p:sldId id="334" r:id="rId25"/>
    <p:sldId id="333" r:id="rId26"/>
    <p:sldId id="335" r:id="rId27"/>
    <p:sldId id="336" r:id="rId28"/>
    <p:sldId id="337" r:id="rId29"/>
    <p:sldId id="338" r:id="rId30"/>
    <p:sldId id="339" r:id="rId31"/>
    <p:sldId id="341" r:id="rId32"/>
    <p:sldId id="340" r:id="rId33"/>
    <p:sldId id="343" r:id="rId34"/>
    <p:sldId id="342" r:id="rId35"/>
    <p:sldId id="344" r:id="rId36"/>
    <p:sldId id="345" r:id="rId37"/>
    <p:sldId id="346" r:id="rId38"/>
    <p:sldId id="347" r:id="rId39"/>
    <p:sldId id="348" r:id="rId40"/>
    <p:sldId id="349" r:id="rId41"/>
    <p:sldId id="350" r:id="rId42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248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93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3FB49F25-ED0B-491B-96FA-CCABC90B6AA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25031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0CCEEAE-BC8F-400B-A8C8-E1F7D7FD5E77}" type="slidenum">
              <a:rPr lang="pl-PL" smtClean="0">
                <a:solidFill>
                  <a:srgbClr val="000000"/>
                </a:solidFill>
              </a:rPr>
              <a:pPr eaLnBrk="1" hangingPunct="1"/>
              <a:t>1</a:t>
            </a:fld>
            <a:endParaRPr lang="pl-PL" smtClean="0">
              <a:solidFill>
                <a:srgbClr val="000000"/>
              </a:solidFill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Prostokąt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>
                    <a:tint val="9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>
                    <a:tint val="9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>
                    <a:tint val="9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488DC953-E439-4D89-99E0-CA683BDC61F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521328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25A6EE8-728C-4684-B3B8-8CC60A4B881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88628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Prostokąt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2737B31-672A-4172-8F26-B6CCCF2F4B4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9741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3FC0EBA-E236-4562-B163-5ED4C80635C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3885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Prostokąt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>
                    <a:tint val="9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>
                    <a:tint val="9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>
                    <a:tint val="9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956C758B-A966-418D-A909-7A082544548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157056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121C856-E58E-4C93-967D-94F5E1B0701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62629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5FFCF29-242B-4427-AEE1-8632B18B03C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08460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F7C8344-2111-426A-A487-D65E1E50727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62741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EAADB940-01AA-411B-A6BA-9994157A043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86860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Prostokąt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334CC0F-64C2-48A7-8A87-6095F7EC198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50519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Prostokąt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pl-PL" noProof="0" smtClean="0"/>
              <a:t>Kliknij ikonę, aby dodać obraz</a:t>
            </a:r>
            <a:endParaRPr lang="en-US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prstClr val="white">
                    <a:shade val="50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D66358B-7AF4-40E1-83CD-AE62892F90D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036916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029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smtClean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prstClr val="black">
                    <a:tint val="95000"/>
                  </a:prstClr>
                </a:solidFill>
                <a:latin typeface="Verdana" pitchFamily="34" charset="0"/>
                <a:cs typeface="+mn-cs"/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prstClr val="black">
                    <a:tint val="95000"/>
                  </a:prstClr>
                </a:solidFill>
                <a:latin typeface="Verdana" pitchFamily="34" charset="0"/>
                <a:cs typeface="+mn-cs"/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 smtClean="0">
                <a:solidFill>
                  <a:prstClr val="black">
                    <a:tint val="95000"/>
                  </a:prstClr>
                </a:solidFill>
                <a:latin typeface="Verdana" pitchFamily="34" charset="0"/>
                <a:cs typeface="+mn-cs"/>
              </a:defRPr>
            </a:lvl1pPr>
            <a:extLst/>
          </a:lstStyle>
          <a:p>
            <a:pPr>
              <a:defRPr/>
            </a:pPr>
            <a:fld id="{A7918448-700D-4C5A-B694-68C7CECFBC6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fontAlgn="base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fontAlgn="base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fontAlgn="base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fontAlgn="base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tmp"/><Relationship Id="rId4" Type="http://schemas.openxmlformats.org/officeDocument/2006/relationships/image" Target="../media/image10.tm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tm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mp"/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mp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mp"/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mp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tmp"/><Relationship Id="rId2" Type="http://schemas.openxmlformats.org/officeDocument/2006/relationships/image" Target="../media/image38.tmp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mp"/><Relationship Id="rId2" Type="http://schemas.openxmlformats.org/officeDocument/2006/relationships/image" Target="../media/image40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tmp"/><Relationship Id="rId4" Type="http://schemas.openxmlformats.org/officeDocument/2006/relationships/image" Target="../media/image42.tmp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tmp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mp"/><Relationship Id="rId2" Type="http://schemas.openxmlformats.org/officeDocument/2006/relationships/image" Target="../media/image45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tm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mp"/><Relationship Id="rId2" Type="http://schemas.openxmlformats.org/officeDocument/2006/relationships/image" Target="../media/image48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tm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tmp"/><Relationship Id="rId2" Type="http://schemas.openxmlformats.org/officeDocument/2006/relationships/image" Target="../media/image51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solidFill>
                  <a:schemeClr val="accent1">
                    <a:satMod val="150000"/>
                  </a:schemeClr>
                </a:solidFill>
              </a:rPr>
              <a:t>Projektowanie </a:t>
            </a:r>
            <a:r>
              <a:rPr lang="pl-PL" dirty="0" smtClean="0">
                <a:solidFill>
                  <a:schemeClr val="accent1">
                    <a:satMod val="150000"/>
                  </a:schemeClr>
                </a:solidFill>
              </a:rPr>
              <a:t>technologii z wykorzystaniem systemów CAM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828800"/>
            <a:ext cx="8077200" cy="1500188"/>
          </a:xfrm>
        </p:spPr>
        <p:txBody>
          <a:bodyPr/>
          <a:lstStyle/>
          <a:p>
            <a:r>
              <a:rPr lang="pl-PL" dirty="0" smtClean="0"/>
              <a:t>dr inż. Andrzej Gessner</a:t>
            </a:r>
          </a:p>
          <a:p>
            <a:pPr algn="r"/>
            <a:r>
              <a:rPr lang="pl-PL" sz="1700" dirty="0" smtClean="0">
                <a:solidFill>
                  <a:srgbClr val="92D050"/>
                </a:solidFill>
              </a:rPr>
              <a:t>andrzej.gessner@put.poznan.pl</a:t>
            </a:r>
          </a:p>
          <a:p>
            <a:pPr algn="r"/>
            <a:r>
              <a:rPr lang="pl-PL" sz="1700" dirty="0" smtClean="0"/>
              <a:t>www.zmt.mt.put.poznan.pl</a:t>
            </a:r>
          </a:p>
          <a:p>
            <a:pPr algn="r"/>
            <a:r>
              <a:rPr lang="pl-PL" sz="1700" dirty="0" smtClean="0"/>
              <a:t>Konsultacje: wtorek 11:45-13:15, p.632</a:t>
            </a:r>
          </a:p>
        </p:txBody>
      </p:sp>
      <p:sp>
        <p:nvSpPr>
          <p:cNvPr id="13316" name="Rectangle 8"/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l-PL" smtClean="0">
                <a:solidFill>
                  <a:srgbClr val="FFFFFF"/>
                </a:solidFill>
              </a:rPr>
              <a:t>2011</a:t>
            </a:r>
          </a:p>
        </p:txBody>
      </p:sp>
      <p:sp>
        <p:nvSpPr>
          <p:cNvPr id="13317" name="Rectangle 9"/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l-PL" smtClean="0">
                <a:solidFill>
                  <a:srgbClr val="FFFFFF"/>
                </a:solidFill>
              </a:rPr>
              <a:t>dr inż. A. GESSNER</a:t>
            </a:r>
          </a:p>
        </p:txBody>
      </p:sp>
      <p:sp>
        <p:nvSpPr>
          <p:cNvPr id="13318" name="Rectangle 10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DBCDD28-336F-4CB7-9E2F-0A6903F2E117}" type="slidenum">
              <a:rPr lang="pl-PL">
                <a:solidFill>
                  <a:srgbClr val="FFFFFF"/>
                </a:solidFill>
              </a:rPr>
              <a:pPr eaLnBrk="1" hangingPunct="1"/>
              <a:t>1</a:t>
            </a:fld>
            <a:endParaRPr lang="pl-PL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Objętość na podstawie modelu (</a:t>
            </a:r>
            <a:r>
              <a:rPr lang="pl-PL" dirty="0" err="1" smtClean="0"/>
              <a:t>Gathering</a:t>
            </a:r>
            <a:r>
              <a:rPr lang="pl-PL" dirty="0" smtClean="0"/>
              <a:t> </a:t>
            </a:r>
            <a:r>
              <a:rPr lang="pl-PL" dirty="0" err="1" smtClean="0"/>
              <a:t>volume</a:t>
            </a:r>
            <a:r>
              <a:rPr lang="pl-PL" dirty="0" smtClean="0"/>
              <a:t>)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C856-E58E-4C93-967D-94F5E1B07018}" type="slidenum">
              <a:rPr lang="pl-PL" smtClean="0"/>
              <a:pPr>
                <a:defRPr/>
              </a:pPr>
              <a:t>10</a:t>
            </a:fld>
            <a:endParaRPr lang="pl-PL" dirty="0"/>
          </a:p>
        </p:txBody>
      </p:sp>
      <p:pic>
        <p:nvPicPr>
          <p:cNvPr id="4" name="Symbol zastępczy zawartości 3" descr="Wycinek ekranu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02747"/>
            <a:ext cx="3670211" cy="1887892"/>
          </a:xfrm>
        </p:spPr>
      </p:pic>
      <p:pic>
        <p:nvPicPr>
          <p:cNvPr id="6" name="Obraz 5" descr="Wycinek ekranu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191322"/>
            <a:ext cx="4251030" cy="1883690"/>
          </a:xfrm>
          <a:prstGeom prst="rect">
            <a:avLst/>
          </a:prstGeom>
        </p:spPr>
      </p:pic>
      <p:pic>
        <p:nvPicPr>
          <p:cNvPr id="8" name="Obraz 7" descr="Wycinek ekranu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336" y="1844824"/>
            <a:ext cx="2160240" cy="1850751"/>
          </a:xfrm>
          <a:prstGeom prst="rect">
            <a:avLst/>
          </a:prstGeom>
        </p:spPr>
      </p:pic>
      <p:pic>
        <p:nvPicPr>
          <p:cNvPr id="9" name="Obraz 8" descr="Wycinek ekranu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019" y="4381896"/>
            <a:ext cx="3336457" cy="1678655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805269" y="1850921"/>
            <a:ext cx="4700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pl-PL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794663" y="4191322"/>
            <a:ext cx="4700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pl-PL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5292080" y="4191322"/>
            <a:ext cx="4700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endParaRPr lang="pl-PL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5292080" y="2062313"/>
            <a:ext cx="4700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pl-PL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8054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Okno frezowane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Składa się z zamkniętego zarysu rzutowanego z płaszczyzny początkowej okna na model referencyjny</a:t>
            </a:r>
          </a:p>
          <a:p>
            <a:r>
              <a:rPr lang="pl-PL" dirty="0" smtClean="0"/>
              <a:t>Zarys może być naszkicowany lub wybrany z modelu</a:t>
            </a:r>
          </a:p>
          <a:p>
            <a:r>
              <a:rPr lang="pl-PL" dirty="0" smtClean="0"/>
              <a:t>Cały model referencyjny „widziany” w obszarze okna jest obrabiany</a:t>
            </a:r>
            <a:endParaRPr lang="pl-PL" dirty="0"/>
          </a:p>
          <a:p>
            <a:r>
              <a:rPr lang="pl-PL" dirty="0" smtClean="0"/>
              <a:t>Obróbka domyślnie prowadzona jest do głębokości modelu referencyjnego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11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52848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Okno frezowane</a:t>
            </a:r>
            <a:endParaRPr lang="pl-PL" dirty="0"/>
          </a:p>
        </p:txBody>
      </p:sp>
      <p:pic>
        <p:nvPicPr>
          <p:cNvPr id="5" name="Symbol zastępczy zawartości 4" descr="Wycinek ekranu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068960"/>
            <a:ext cx="2495899" cy="1933845"/>
          </a:xfr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12</a:t>
            </a:fld>
            <a:endParaRPr lang="pl-PL" dirty="0"/>
          </a:p>
        </p:txBody>
      </p:sp>
      <p:pic>
        <p:nvPicPr>
          <p:cNvPr id="6" name="Obraz 5" descr="Wycinek ekranu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068959"/>
            <a:ext cx="2391109" cy="1924319"/>
          </a:xfrm>
          <a:prstGeom prst="rect">
            <a:avLst/>
          </a:prstGeom>
        </p:spPr>
      </p:pic>
      <p:pic>
        <p:nvPicPr>
          <p:cNvPr id="7" name="Obraz 6" descr="Wycinek ekranu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040380"/>
            <a:ext cx="2353004" cy="195289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107504" y="5295264"/>
            <a:ext cx="27109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 smtClean="0"/>
              <a:t>Zarys wybrany </a:t>
            </a:r>
          </a:p>
          <a:p>
            <a:pPr algn="ctr"/>
            <a:r>
              <a:rPr lang="pl-PL" dirty="0" smtClean="0"/>
              <a:t>z modelu referencyjnego</a:t>
            </a:r>
            <a:endParaRPr lang="pl-PL" dirty="0"/>
          </a:p>
        </p:txBody>
      </p:sp>
      <p:sp>
        <p:nvSpPr>
          <p:cNvPr id="9" name="pole tekstowe 8"/>
          <p:cNvSpPr txBox="1"/>
          <p:nvPr/>
        </p:nvSpPr>
        <p:spPr>
          <a:xfrm>
            <a:off x="3308629" y="5295264"/>
            <a:ext cx="2005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 smtClean="0"/>
              <a:t>Zarys szkicowany</a:t>
            </a:r>
            <a:endParaRPr lang="pl-PL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5651108" y="5313678"/>
            <a:ext cx="3159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 smtClean="0"/>
              <a:t>Zarys „</a:t>
            </a:r>
            <a:r>
              <a:rPr lang="pl-PL" dirty="0" err="1" smtClean="0"/>
              <a:t>silhouette</a:t>
            </a:r>
            <a:r>
              <a:rPr lang="pl-PL" dirty="0" smtClean="0"/>
              <a:t>” (domyślny)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24813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Parametry przy frezowaniu objętości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 err="1" smtClean="0"/>
              <a:t>Rough_option</a:t>
            </a:r>
            <a:endParaRPr lang="pl-PL" dirty="0" smtClean="0"/>
          </a:p>
          <a:p>
            <a:pPr lvl="1"/>
            <a:r>
              <a:rPr lang="pl-PL" dirty="0" err="1" smtClean="0"/>
              <a:t>rough_only</a:t>
            </a:r>
            <a:endParaRPr lang="pl-PL" dirty="0" smtClean="0"/>
          </a:p>
          <a:p>
            <a:pPr lvl="1"/>
            <a:r>
              <a:rPr lang="pl-PL" dirty="0" err="1" smtClean="0"/>
              <a:t>rough</a:t>
            </a:r>
            <a:r>
              <a:rPr lang="pl-PL" dirty="0" smtClean="0"/>
              <a:t>_&amp;_</a:t>
            </a:r>
            <a:r>
              <a:rPr lang="pl-PL" dirty="0" err="1" smtClean="0"/>
              <a:t>prof</a:t>
            </a:r>
            <a:endParaRPr lang="pl-PL" dirty="0" smtClean="0"/>
          </a:p>
          <a:p>
            <a:pPr lvl="1"/>
            <a:r>
              <a:rPr lang="pl-PL" dirty="0" err="1" smtClean="0"/>
              <a:t>prof</a:t>
            </a:r>
            <a:r>
              <a:rPr lang="pl-PL" dirty="0" smtClean="0"/>
              <a:t>_&amp;_</a:t>
            </a:r>
            <a:r>
              <a:rPr lang="pl-PL" dirty="0" err="1" smtClean="0"/>
              <a:t>rough</a:t>
            </a:r>
            <a:endParaRPr lang="pl-PL" dirty="0" smtClean="0"/>
          </a:p>
          <a:p>
            <a:pPr lvl="1"/>
            <a:r>
              <a:rPr lang="pl-PL" dirty="0" err="1" smtClean="0"/>
              <a:t>prof_only</a:t>
            </a:r>
            <a:endParaRPr lang="pl-PL" dirty="0" smtClean="0"/>
          </a:p>
          <a:p>
            <a:pPr lvl="1"/>
            <a:r>
              <a:rPr lang="pl-PL" dirty="0" err="1" smtClean="0"/>
              <a:t>rough</a:t>
            </a:r>
            <a:r>
              <a:rPr lang="pl-PL" dirty="0" smtClean="0"/>
              <a:t>_&amp;_</a:t>
            </a:r>
            <a:r>
              <a:rPr lang="pl-PL" dirty="0" err="1" smtClean="0"/>
              <a:t>clean_up</a:t>
            </a:r>
            <a:endParaRPr lang="pl-PL" dirty="0" smtClean="0"/>
          </a:p>
          <a:p>
            <a:pPr lvl="1"/>
            <a:r>
              <a:rPr lang="pl-PL" dirty="0" err="1" smtClean="0"/>
              <a:t>pocketing</a:t>
            </a:r>
            <a:endParaRPr lang="pl-PL" dirty="0" smtClean="0"/>
          </a:p>
          <a:p>
            <a:pPr lvl="1"/>
            <a:r>
              <a:rPr lang="pl-PL" dirty="0" err="1" smtClean="0"/>
              <a:t>faces_only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half" idx="2"/>
          </p:nvPr>
        </p:nvSpPr>
        <p:spPr>
          <a:xfrm>
            <a:off x="3851920" y="1773936"/>
            <a:ext cx="4834880" cy="4623816"/>
          </a:xfrm>
        </p:spPr>
        <p:txBody>
          <a:bodyPr/>
          <a:lstStyle/>
          <a:p>
            <a:r>
              <a:rPr lang="pl-PL" dirty="0" err="1" smtClean="0"/>
              <a:t>Rough</a:t>
            </a:r>
            <a:r>
              <a:rPr lang="pl-PL" dirty="0" smtClean="0"/>
              <a:t> – zgrubne</a:t>
            </a:r>
          </a:p>
          <a:p>
            <a:r>
              <a:rPr lang="pl-PL" dirty="0" err="1" smtClean="0"/>
              <a:t>prof</a:t>
            </a:r>
            <a:r>
              <a:rPr lang="pl-PL" dirty="0" smtClean="0"/>
              <a:t> – profilowanie</a:t>
            </a:r>
          </a:p>
          <a:p>
            <a:r>
              <a:rPr lang="pl-PL" dirty="0" err="1" smtClean="0"/>
              <a:t>pocketing</a:t>
            </a:r>
            <a:r>
              <a:rPr lang="pl-PL" dirty="0" smtClean="0"/>
              <a:t> – profilowanie ścian i wykańczanie płaszczyzn równoległych do </a:t>
            </a:r>
            <a:r>
              <a:rPr lang="pl-PL" dirty="0" err="1" smtClean="0"/>
              <a:t>retrakowej</a:t>
            </a:r>
            <a:endParaRPr lang="pl-PL" dirty="0" smtClean="0"/>
          </a:p>
          <a:p>
            <a:r>
              <a:rPr lang="pl-PL" dirty="0" err="1" smtClean="0"/>
              <a:t>faces_only</a:t>
            </a:r>
            <a:r>
              <a:rPr lang="pl-PL" dirty="0" smtClean="0"/>
              <a:t> – wykańczanie </a:t>
            </a:r>
            <a:r>
              <a:rPr lang="pl-PL" dirty="0"/>
              <a:t>płaszczyzn równoległych do </a:t>
            </a:r>
            <a:r>
              <a:rPr lang="pl-PL" dirty="0" err="1"/>
              <a:t>retrakowej</a:t>
            </a: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13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01434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Parametry przy frezowaniu objętości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 err="1" smtClean="0"/>
              <a:t>Rough_option</a:t>
            </a:r>
            <a:endParaRPr lang="pl-PL" dirty="0" smtClean="0"/>
          </a:p>
          <a:p>
            <a:pPr lvl="1"/>
            <a:r>
              <a:rPr lang="pl-PL" dirty="0" err="1" smtClean="0"/>
              <a:t>prof_only</a:t>
            </a:r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14</a:t>
            </a:fld>
            <a:endParaRPr lang="pl-PL" dirty="0"/>
          </a:p>
        </p:txBody>
      </p:sp>
      <p:pic>
        <p:nvPicPr>
          <p:cNvPr id="7" name="Symbol zastępczy zawartości 6" descr="Wycinek ekranu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166" y="2718403"/>
            <a:ext cx="4067743" cy="273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36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Parametry sterujące ścieżką narzędzia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15</a:t>
            </a:fld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5496" y="1774825"/>
            <a:ext cx="2890664" cy="4625975"/>
          </a:xfrm>
        </p:spPr>
        <p:txBody>
          <a:bodyPr/>
          <a:lstStyle/>
          <a:p>
            <a:r>
              <a:rPr lang="pl-PL" dirty="0" err="1" smtClean="0"/>
              <a:t>Scan_type</a:t>
            </a:r>
            <a:endParaRPr lang="pl-PL" dirty="0" smtClean="0"/>
          </a:p>
          <a:p>
            <a:pPr lvl="1"/>
            <a:r>
              <a:rPr lang="pl-PL" dirty="0" smtClean="0"/>
              <a:t>type_1</a:t>
            </a:r>
          </a:p>
          <a:p>
            <a:pPr lvl="1"/>
            <a:endParaRPr lang="pl-PL" dirty="0"/>
          </a:p>
          <a:p>
            <a:pPr lvl="1"/>
            <a:endParaRPr lang="pl-PL" dirty="0" smtClean="0"/>
          </a:p>
          <a:p>
            <a:pPr lvl="1"/>
            <a:r>
              <a:rPr lang="pl-PL" dirty="0" smtClean="0"/>
              <a:t>type_2</a:t>
            </a:r>
          </a:p>
          <a:p>
            <a:pPr lvl="1"/>
            <a:endParaRPr lang="pl-PL" dirty="0" smtClean="0"/>
          </a:p>
          <a:p>
            <a:pPr lvl="1"/>
            <a:endParaRPr lang="pl-PL" dirty="0"/>
          </a:p>
          <a:p>
            <a:pPr lvl="1"/>
            <a:r>
              <a:rPr lang="pl-PL" dirty="0" smtClean="0"/>
              <a:t>type_3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59841" t="42489" r="5311" b="34769"/>
          <a:stretch>
            <a:fillRect/>
          </a:stretch>
        </p:blipFill>
        <p:spPr bwMode="auto">
          <a:xfrm>
            <a:off x="3553991" y="5303118"/>
            <a:ext cx="2376264" cy="145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60271" t="41283" r="4845" b="35803"/>
          <a:stretch>
            <a:fillRect/>
          </a:stretch>
        </p:blipFill>
        <p:spPr bwMode="auto">
          <a:xfrm>
            <a:off x="3553991" y="1916832"/>
            <a:ext cx="244827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 l="60271" t="42374" r="4845" b="35803"/>
          <a:stretch>
            <a:fillRect/>
          </a:stretch>
        </p:blipFill>
        <p:spPr bwMode="auto">
          <a:xfrm>
            <a:off x="3553991" y="3645024"/>
            <a:ext cx="244827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72684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Parametry sterujące </a:t>
            </a:r>
            <a:r>
              <a:rPr lang="pl-PL" dirty="0" smtClean="0"/>
              <a:t>ścieżką narzędzia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16</a:t>
            </a:fld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5496" y="1484784"/>
            <a:ext cx="3312368" cy="4966543"/>
          </a:xfrm>
        </p:spPr>
        <p:txBody>
          <a:bodyPr/>
          <a:lstStyle/>
          <a:p>
            <a:r>
              <a:rPr lang="pl-PL" dirty="0" err="1" smtClean="0"/>
              <a:t>Scan_type</a:t>
            </a:r>
            <a:endParaRPr lang="pl-PL" dirty="0" smtClean="0"/>
          </a:p>
          <a:p>
            <a:pPr lvl="1"/>
            <a:r>
              <a:rPr lang="pl-PL" dirty="0" err="1" smtClean="0"/>
              <a:t>type_spiral</a:t>
            </a:r>
            <a:endParaRPr lang="pl-PL" dirty="0" smtClean="0"/>
          </a:p>
          <a:p>
            <a:pPr lvl="1"/>
            <a:endParaRPr lang="pl-PL" dirty="0" smtClean="0"/>
          </a:p>
          <a:p>
            <a:pPr lvl="1"/>
            <a:endParaRPr lang="pl-PL" dirty="0"/>
          </a:p>
          <a:p>
            <a:pPr lvl="1"/>
            <a:r>
              <a:rPr lang="pl-PL" dirty="0" err="1" smtClean="0"/>
              <a:t>type_one_dir</a:t>
            </a:r>
            <a:endParaRPr lang="pl-PL" dirty="0" smtClean="0"/>
          </a:p>
          <a:p>
            <a:pPr marL="457200" lvl="1" indent="0">
              <a:buNone/>
            </a:pPr>
            <a:endParaRPr lang="pl-PL" dirty="0" smtClean="0"/>
          </a:p>
          <a:p>
            <a:pPr lvl="1"/>
            <a:endParaRPr lang="pl-PL" dirty="0" smtClean="0"/>
          </a:p>
          <a:p>
            <a:pPr lvl="1"/>
            <a:endParaRPr lang="pl-PL" dirty="0"/>
          </a:p>
          <a:p>
            <a:pPr lvl="1"/>
            <a:r>
              <a:rPr lang="pl-PL" dirty="0" smtClean="0"/>
              <a:t>type_1_connect</a:t>
            </a:r>
            <a:endParaRPr lang="pl-PL" dirty="0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print"/>
          <a:srcRect l="60271" t="42374" r="4845" b="35803"/>
          <a:stretch>
            <a:fillRect/>
          </a:stretch>
        </p:blipFill>
        <p:spPr bwMode="auto">
          <a:xfrm>
            <a:off x="4145285" y="1628800"/>
            <a:ext cx="244827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 cstate="print"/>
          <a:srcRect l="60271" t="42374" r="4845" b="34712"/>
          <a:stretch>
            <a:fillRect/>
          </a:stretch>
        </p:blipFill>
        <p:spPr bwMode="auto">
          <a:xfrm>
            <a:off x="4139952" y="3284984"/>
            <a:ext cx="244827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4" cstate="print"/>
          <a:srcRect l="60271" t="42374" r="5871" b="35803"/>
          <a:stretch>
            <a:fillRect/>
          </a:stretch>
        </p:blipFill>
        <p:spPr bwMode="auto">
          <a:xfrm>
            <a:off x="4145285" y="5301208"/>
            <a:ext cx="2376264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13885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Parametry sterujące ścieżką </a:t>
            </a:r>
            <a:r>
              <a:rPr lang="pl-PL" dirty="0" smtClean="0"/>
              <a:t>narzędzia dla obróbki HSM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17</a:t>
            </a:fld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5496" y="1484784"/>
            <a:ext cx="5760640" cy="4966543"/>
          </a:xfrm>
        </p:spPr>
        <p:txBody>
          <a:bodyPr/>
          <a:lstStyle/>
          <a:p>
            <a:r>
              <a:rPr lang="pl-PL" dirty="0" err="1" smtClean="0"/>
              <a:t>Scan_type</a:t>
            </a:r>
            <a:endParaRPr lang="pl-PL" dirty="0" smtClean="0"/>
          </a:p>
          <a:p>
            <a:pPr lvl="1"/>
            <a:r>
              <a:rPr lang="pl-PL" dirty="0" err="1" smtClean="0"/>
              <a:t>constant_load</a:t>
            </a:r>
            <a:endParaRPr lang="pl-PL" dirty="0" smtClean="0"/>
          </a:p>
          <a:p>
            <a:pPr lvl="1"/>
            <a:endParaRPr lang="pl-PL" dirty="0" smtClean="0"/>
          </a:p>
          <a:p>
            <a:pPr lvl="1"/>
            <a:endParaRPr lang="pl-PL" dirty="0" smtClean="0"/>
          </a:p>
          <a:p>
            <a:pPr lvl="1"/>
            <a:r>
              <a:rPr lang="pl-PL" dirty="0" err="1" smtClean="0"/>
              <a:t>spiral_maintain_cut_direction</a:t>
            </a:r>
            <a:endParaRPr lang="pl-PL" dirty="0" smtClean="0"/>
          </a:p>
          <a:p>
            <a:pPr marL="457200" lvl="1" indent="0">
              <a:buNone/>
            </a:pPr>
            <a:endParaRPr lang="pl-PL" dirty="0" smtClean="0"/>
          </a:p>
          <a:p>
            <a:pPr lvl="1"/>
            <a:endParaRPr lang="pl-PL" dirty="0" smtClean="0"/>
          </a:p>
          <a:p>
            <a:pPr lvl="1"/>
            <a:endParaRPr lang="pl-PL" dirty="0"/>
          </a:p>
          <a:p>
            <a:pPr lvl="1"/>
            <a:r>
              <a:rPr lang="pl-PL" dirty="0" err="1" smtClean="0"/>
              <a:t>spiral_maintain_cut_type</a:t>
            </a:r>
            <a:endParaRPr lang="pl-PL" dirty="0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 cstate="print"/>
          <a:srcRect l="60271" t="42374" r="4845" b="34712"/>
          <a:stretch>
            <a:fillRect/>
          </a:stretch>
        </p:blipFill>
        <p:spPr bwMode="auto">
          <a:xfrm>
            <a:off x="6300192" y="1628800"/>
            <a:ext cx="244827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3" cstate="print"/>
          <a:srcRect l="60534" t="42555" r="5608" b="35622"/>
          <a:stretch>
            <a:fillRect/>
          </a:stretch>
        </p:blipFill>
        <p:spPr bwMode="auto">
          <a:xfrm>
            <a:off x="6300192" y="3429000"/>
            <a:ext cx="2376264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4" cstate="print"/>
          <a:srcRect l="60271" t="42374" r="4845" b="34712"/>
          <a:stretch>
            <a:fillRect/>
          </a:stretch>
        </p:blipFill>
        <p:spPr bwMode="auto">
          <a:xfrm>
            <a:off x="6228184" y="5157192"/>
            <a:ext cx="244827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55915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Parametry sterujące przekrojem warstwy skrawanej</a:t>
            </a:r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258816" cy="4623816"/>
          </a:xfrm>
        </p:spPr>
        <p:txBody>
          <a:bodyPr/>
          <a:lstStyle/>
          <a:p>
            <a:pPr marL="119062" indent="0">
              <a:buNone/>
            </a:pPr>
            <a:r>
              <a:rPr lang="pl-PL" dirty="0" smtClean="0"/>
              <a:t>Szerokość skrawana:</a:t>
            </a:r>
          </a:p>
          <a:p>
            <a:r>
              <a:rPr lang="pl-PL" dirty="0" err="1" smtClean="0"/>
              <a:t>step_over</a:t>
            </a:r>
            <a:endParaRPr lang="pl-PL" dirty="0" smtClean="0"/>
          </a:p>
          <a:p>
            <a:r>
              <a:rPr lang="pl-PL" dirty="0" err="1" smtClean="0"/>
              <a:t>number_passes</a:t>
            </a:r>
            <a:endParaRPr lang="pl-PL" dirty="0" smtClean="0"/>
          </a:p>
          <a:p>
            <a:r>
              <a:rPr lang="pl-PL" dirty="0" err="1" smtClean="0"/>
              <a:t>tool_overlap</a:t>
            </a:r>
            <a:endParaRPr lang="pl-PL" dirty="0" smtClean="0"/>
          </a:p>
          <a:p>
            <a:r>
              <a:rPr lang="pl-PL" dirty="0" err="1" smtClean="0"/>
              <a:t>bottom_scallop_height</a:t>
            </a:r>
            <a:endParaRPr lang="pl-PL" dirty="0" smtClean="0"/>
          </a:p>
          <a:p>
            <a:endParaRPr lang="pl-PL" dirty="0"/>
          </a:p>
        </p:txBody>
      </p:sp>
      <p:pic>
        <p:nvPicPr>
          <p:cNvPr id="18" name="Symbol zastępczy zawartości 5" descr="T2236-370-01_SG-Edu_Lec_EN.pdf (SECURED) - Foxit Reader - [T2236-370-01_SG-Edu_Lec_EN.pdf (SECURED)]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8" t="45443" r="50000" b="3306"/>
          <a:stretch/>
        </p:blipFill>
        <p:spPr bwMode="auto">
          <a:xfrm>
            <a:off x="4455806" y="1772816"/>
            <a:ext cx="4423388" cy="462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318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Parametry sterujące przekrojem warstwy skrawanej</a:t>
            </a:r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258816" cy="4623816"/>
          </a:xfrm>
        </p:spPr>
        <p:txBody>
          <a:bodyPr/>
          <a:lstStyle/>
          <a:p>
            <a:pPr marL="119062" indent="0">
              <a:buNone/>
            </a:pPr>
            <a:r>
              <a:rPr lang="pl-PL" dirty="0" smtClean="0"/>
              <a:t>Głębokość skrawana:</a:t>
            </a:r>
          </a:p>
          <a:p>
            <a:r>
              <a:rPr lang="pl-PL" dirty="0" err="1" smtClean="0"/>
              <a:t>step_depth</a:t>
            </a:r>
            <a:endParaRPr lang="pl-PL" dirty="0" smtClean="0"/>
          </a:p>
          <a:p>
            <a:r>
              <a:rPr lang="pl-PL" dirty="0" err="1" smtClean="0"/>
              <a:t>wall_scallop_hgt</a:t>
            </a:r>
            <a:endParaRPr lang="pl-PL" dirty="0" smtClean="0"/>
          </a:p>
          <a:p>
            <a:r>
              <a:rPr lang="pl-PL" dirty="0" err="1" smtClean="0"/>
              <a:t>min_step_depth</a:t>
            </a:r>
            <a:endParaRPr lang="pl-PL" dirty="0" smtClean="0"/>
          </a:p>
          <a:p>
            <a:endParaRPr lang="pl-PL" dirty="0"/>
          </a:p>
        </p:txBody>
      </p:sp>
      <p:pic>
        <p:nvPicPr>
          <p:cNvPr id="22" name="Symbol zastępczy zawartości 8" descr="Wycinek ekranu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4" t="42190" r="2005" b="1167"/>
          <a:stretch/>
        </p:blipFill>
        <p:spPr>
          <a:xfrm>
            <a:off x="4648200" y="2066111"/>
            <a:ext cx="4038600" cy="4038640"/>
          </a:xfrm>
        </p:spPr>
      </p:pic>
    </p:spTree>
    <p:extLst>
      <p:ext uri="{BB962C8B-B14F-4D97-AF65-F5344CB8AC3E}">
        <p14:creationId xmlns:p14="http://schemas.microsoft.com/office/powerpoint/2010/main" val="275029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Zabiegi obróbki objętości</a:t>
            </a:r>
            <a:endParaRPr lang="pl-PL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23335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Pozostawianie naddatków</a:t>
            </a:r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258816" cy="4623816"/>
          </a:xfrm>
        </p:spPr>
        <p:txBody>
          <a:bodyPr/>
          <a:lstStyle/>
          <a:p>
            <a:r>
              <a:rPr lang="pl-PL" dirty="0" err="1" smtClean="0"/>
              <a:t>rough_stock_allow</a:t>
            </a:r>
            <a:endParaRPr lang="pl-PL" dirty="0" smtClean="0"/>
          </a:p>
          <a:p>
            <a:r>
              <a:rPr lang="pl-PL" dirty="0" err="1" smtClean="0"/>
              <a:t>prof_stock_allow</a:t>
            </a:r>
            <a:endParaRPr lang="pl-PL" dirty="0" smtClean="0"/>
          </a:p>
          <a:p>
            <a:r>
              <a:rPr lang="pl-PL" dirty="0" err="1" smtClean="0"/>
              <a:t>bottom_stock_allow</a:t>
            </a:r>
            <a:endParaRPr lang="pl-PL" dirty="0"/>
          </a:p>
        </p:txBody>
      </p:sp>
      <p:pic>
        <p:nvPicPr>
          <p:cNvPr id="6" name="Symbol zastępczy zawartości 5" descr="Wycinek ekranu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957" y="1773238"/>
            <a:ext cx="3619085" cy="4624387"/>
          </a:xfrm>
        </p:spPr>
      </p:pic>
      <p:pic>
        <p:nvPicPr>
          <p:cNvPr id="8" name="Obraz 7" descr="Wycinek ekranu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774926"/>
            <a:ext cx="3686690" cy="278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78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Modyfikowanie ścieżki narzędzia przy frezowaniu objętości</a:t>
            </a:r>
            <a:endParaRPr lang="pl-PL" dirty="0"/>
          </a:p>
        </p:txBody>
      </p:sp>
      <p:pic>
        <p:nvPicPr>
          <p:cNvPr id="6" name="Symbol zastępczy zawartości 5" descr="Wycinek ekranu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53"/>
          <a:stretch/>
        </p:blipFill>
        <p:spPr>
          <a:xfrm>
            <a:off x="4648200" y="1772816"/>
            <a:ext cx="4038600" cy="1789534"/>
          </a:xfr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C856-E58E-4C93-967D-94F5E1B07018}" type="slidenum">
              <a:rPr lang="pl-PL" smtClean="0"/>
              <a:pPr>
                <a:defRPr/>
              </a:pPr>
              <a:t>21</a:t>
            </a:fld>
            <a:endParaRPr lang="pl-PL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 err="1" smtClean="0"/>
              <a:t>Built</a:t>
            </a:r>
            <a:r>
              <a:rPr lang="pl-PL" dirty="0" smtClean="0"/>
              <a:t> </a:t>
            </a:r>
            <a:r>
              <a:rPr lang="pl-PL" dirty="0" err="1" smtClean="0"/>
              <a:t>Cut</a:t>
            </a:r>
            <a:r>
              <a:rPr lang="pl-PL" dirty="0" smtClean="0"/>
              <a:t>:</a:t>
            </a:r>
          </a:p>
          <a:p>
            <a:pPr lvl="1"/>
            <a:r>
              <a:rPr lang="pl-PL" dirty="0" smtClean="0"/>
              <a:t>By </a:t>
            </a:r>
            <a:r>
              <a:rPr lang="pl-PL" dirty="0" err="1" smtClean="0"/>
              <a:t>Slice</a:t>
            </a:r>
            <a:endParaRPr lang="pl-PL" dirty="0" smtClean="0"/>
          </a:p>
          <a:p>
            <a:pPr lvl="1"/>
            <a:r>
              <a:rPr lang="pl-PL" dirty="0" smtClean="0"/>
              <a:t>By Region</a:t>
            </a:r>
            <a:endParaRPr lang="pl-PL" dirty="0"/>
          </a:p>
        </p:txBody>
      </p:sp>
      <p:pic>
        <p:nvPicPr>
          <p:cNvPr id="9" name="Symbol zastępczy zawartości 6" descr="Wycinek ekranu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95"/>
          <a:stretch/>
        </p:blipFill>
        <p:spPr bwMode="auto">
          <a:xfrm>
            <a:off x="4644008" y="4149080"/>
            <a:ext cx="4038600" cy="176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36671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Modyfikowanie ścieżki narzędzia przy frezowaniu objętości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C856-E58E-4C93-967D-94F5E1B07018}" type="slidenum">
              <a:rPr lang="pl-PL" smtClean="0"/>
              <a:pPr>
                <a:defRPr/>
              </a:pPr>
              <a:t>22</a:t>
            </a:fld>
            <a:endParaRPr lang="pl-PL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 err="1" smtClean="0"/>
              <a:t>Customize</a:t>
            </a:r>
            <a:r>
              <a:rPr lang="pl-PL" dirty="0" smtClean="0"/>
              <a:t>:</a:t>
            </a:r>
          </a:p>
          <a:p>
            <a:pPr lvl="1"/>
            <a:r>
              <a:rPr lang="pl-PL" dirty="0" smtClean="0"/>
              <a:t>Automatic</a:t>
            </a:r>
          </a:p>
          <a:p>
            <a:pPr lvl="1"/>
            <a:r>
              <a:rPr lang="pl-PL" dirty="0" err="1" smtClean="0"/>
              <a:t>Up</a:t>
            </a:r>
            <a:r>
              <a:rPr lang="pl-PL" dirty="0" smtClean="0"/>
              <a:t>-to Depth</a:t>
            </a:r>
          </a:p>
          <a:p>
            <a:pPr lvl="1"/>
            <a:r>
              <a:rPr lang="pl-PL" dirty="0" smtClean="0"/>
              <a:t>From-to Depth</a:t>
            </a:r>
          </a:p>
          <a:p>
            <a:pPr lvl="1"/>
            <a:r>
              <a:rPr lang="pl-PL" dirty="0" err="1" smtClean="0"/>
              <a:t>Slice</a:t>
            </a:r>
            <a:r>
              <a:rPr lang="pl-PL" dirty="0" smtClean="0"/>
              <a:t>/</a:t>
            </a:r>
            <a:r>
              <a:rPr lang="pl-PL" dirty="0" err="1" smtClean="0"/>
              <a:t>Slice</a:t>
            </a:r>
            <a:endParaRPr lang="pl-PL" dirty="0"/>
          </a:p>
        </p:txBody>
      </p:sp>
      <p:pic>
        <p:nvPicPr>
          <p:cNvPr id="4" name="Symbol zastępczy zawartości 3" descr="Wycinek ekranu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924944"/>
            <a:ext cx="5435966" cy="2320974"/>
          </a:xfrm>
        </p:spPr>
      </p:pic>
    </p:spTree>
    <p:extLst>
      <p:ext uri="{BB962C8B-B14F-4D97-AF65-F5344CB8AC3E}">
        <p14:creationId xmlns:p14="http://schemas.microsoft.com/office/powerpoint/2010/main" val="3364883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Profilowanie</a:t>
            </a:r>
            <a:endParaRPr lang="pl-PL" dirty="0"/>
          </a:p>
        </p:txBody>
      </p:sp>
      <p:sp>
        <p:nvSpPr>
          <p:cNvPr id="7" name="Symbol zastępczy tekstu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Profile </a:t>
            </a:r>
            <a:r>
              <a:rPr lang="pl-PL" dirty="0" err="1" smtClean="0"/>
              <a:t>milling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C856-E58E-4C93-967D-94F5E1B07018}" type="slidenum">
              <a:rPr lang="pl-PL" smtClean="0"/>
              <a:pPr>
                <a:defRPr/>
              </a:pPr>
              <a:t>23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1215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Podstawy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Umożliwia frezowanie zgrubne i wykańczające powierzchni pionowych i pochylonych (boczne ścianki kieszeni i zewnętrzne ścianki elementów)</a:t>
            </a:r>
          </a:p>
          <a:p>
            <a:r>
              <a:rPr lang="pl-PL" dirty="0" smtClean="0"/>
              <a:t>Jako referencje powierzchnie modelu lub utworzone powierzchnie frezowane (</a:t>
            </a:r>
            <a:r>
              <a:rPr lang="pl-PL" b="1" dirty="0" err="1" smtClean="0"/>
              <a:t>mill</a:t>
            </a:r>
            <a:r>
              <a:rPr lang="pl-PL" b="1" dirty="0" smtClean="0"/>
              <a:t> </a:t>
            </a:r>
            <a:r>
              <a:rPr lang="pl-PL" b="1" dirty="0" err="1" smtClean="0"/>
              <a:t>surface</a:t>
            </a:r>
            <a:r>
              <a:rPr lang="pl-PL" dirty="0" smtClean="0"/>
              <a:t>)</a:t>
            </a:r>
          </a:p>
          <a:p>
            <a:r>
              <a:rPr lang="pl-PL" dirty="0" smtClean="0"/>
              <a:t>Powierzchnie frezowane muszą umożliwiać utworzenie ciągłej ścieżki narzędzia</a:t>
            </a:r>
          </a:p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C856-E58E-4C93-967D-94F5E1B07018}" type="slidenum">
              <a:rPr lang="pl-PL" smtClean="0"/>
              <a:pPr>
                <a:defRPr/>
              </a:pPr>
              <a:t>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0598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Profile </a:t>
            </a:r>
            <a:r>
              <a:rPr lang="pl-PL" dirty="0" err="1" smtClean="0"/>
              <a:t>milling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Głębokość frezowania wynika z położenia powierzchni frezowania</a:t>
            </a:r>
          </a:p>
          <a:p>
            <a:r>
              <a:rPr lang="pl-PL" dirty="0" smtClean="0"/>
              <a:t>Powierzchnie frezowane mogą być utworzone przed definiowaniem zabiegu obróbkowego lub w jego trakcie</a:t>
            </a:r>
          </a:p>
          <a:p>
            <a:r>
              <a:rPr lang="pl-PL" dirty="0" smtClean="0"/>
              <a:t>Można modyfikować ruchy dojścia i odejścia narzędzia</a:t>
            </a:r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C856-E58E-4C93-967D-94F5E1B07018}" type="slidenum">
              <a:rPr lang="pl-PL" smtClean="0"/>
              <a:pPr>
                <a:defRPr/>
              </a:pPr>
              <a:t>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528265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Profile </a:t>
            </a:r>
            <a:r>
              <a:rPr lang="pl-PL" dirty="0" err="1" smtClean="0"/>
              <a:t>milling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Powierzchnie frezowane mogą być definiowane:</a:t>
            </a:r>
          </a:p>
          <a:p>
            <a:pPr lvl="1"/>
            <a:r>
              <a:rPr lang="pl-PL" dirty="0" smtClean="0"/>
              <a:t>narzędziem </a:t>
            </a:r>
            <a:r>
              <a:rPr lang="pl-PL" b="1" dirty="0" err="1" smtClean="0"/>
              <a:t>Fill</a:t>
            </a:r>
            <a:r>
              <a:rPr lang="pl-PL" dirty="0" smtClean="0"/>
              <a:t> – wypełnienie zdefiniowanego zarysu</a:t>
            </a:r>
          </a:p>
          <a:p>
            <a:pPr lvl="1"/>
            <a:r>
              <a:rPr lang="pl-PL" dirty="0" smtClean="0"/>
              <a:t>narzędziem </a:t>
            </a:r>
            <a:r>
              <a:rPr lang="pl-PL" b="1" dirty="0" err="1" smtClean="0"/>
              <a:t>Extrude</a:t>
            </a:r>
            <a:r>
              <a:rPr lang="pl-PL" dirty="0" smtClean="0"/>
              <a:t> – wyciągnięcie powierzchni ze zdefiniowanego zarysu</a:t>
            </a:r>
          </a:p>
          <a:p>
            <a:pPr lvl="1"/>
            <a:r>
              <a:rPr lang="pl-PL" dirty="0" smtClean="0"/>
              <a:t>narzędziem </a:t>
            </a:r>
            <a:r>
              <a:rPr lang="pl-PL" b="1" dirty="0" err="1" smtClean="0"/>
              <a:t>Copy</a:t>
            </a:r>
            <a:r>
              <a:rPr lang="pl-PL" dirty="0" smtClean="0"/>
              <a:t> – skopiowanie istniejących w modelu powierzchni</a:t>
            </a:r>
          </a:p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C856-E58E-4C93-967D-94F5E1B07018}" type="slidenum">
              <a:rPr lang="pl-PL" smtClean="0"/>
              <a:pPr>
                <a:defRPr/>
              </a:pPr>
              <a:t>26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809069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Profile </a:t>
            </a:r>
            <a:r>
              <a:rPr lang="pl-PL" dirty="0" err="1" smtClean="0"/>
              <a:t>milling</a:t>
            </a:r>
            <a:r>
              <a:rPr lang="pl-PL" dirty="0"/>
              <a:t/>
            </a:r>
            <a:br>
              <a:rPr lang="pl-PL" dirty="0"/>
            </a:br>
            <a:r>
              <a:rPr lang="pl-PL" sz="3600" dirty="0" smtClean="0"/>
              <a:t>powierzchnia frezowana z modelu</a:t>
            </a:r>
            <a:endParaRPr lang="pl-PL" sz="3600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C856-E58E-4C93-967D-94F5E1B07018}" type="slidenum">
              <a:rPr lang="pl-PL" smtClean="0"/>
              <a:pPr>
                <a:defRPr/>
              </a:pPr>
              <a:t>27</a:t>
            </a:fld>
            <a:endParaRPr lang="pl-PL" dirty="0"/>
          </a:p>
        </p:txBody>
      </p:sp>
      <p:pic>
        <p:nvPicPr>
          <p:cNvPr id="7" name="Symbol zastępczy zawartości 6" descr="Wycinek ekranu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97" y="1774825"/>
            <a:ext cx="7830005" cy="4625975"/>
          </a:xfrm>
        </p:spPr>
      </p:pic>
    </p:spTree>
    <p:extLst>
      <p:ext uri="{BB962C8B-B14F-4D97-AF65-F5344CB8AC3E}">
        <p14:creationId xmlns:p14="http://schemas.microsoft.com/office/powerpoint/2010/main" val="16228354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Profile </a:t>
            </a:r>
            <a:r>
              <a:rPr lang="pl-PL" dirty="0" err="1" smtClean="0"/>
              <a:t>milling</a:t>
            </a:r>
            <a:r>
              <a:rPr lang="pl-PL" dirty="0"/>
              <a:t/>
            </a:r>
            <a:br>
              <a:rPr lang="pl-PL" dirty="0"/>
            </a:br>
            <a:r>
              <a:rPr lang="pl-PL" sz="3600" dirty="0" smtClean="0"/>
              <a:t>powierzchnia frezowana cechą </a:t>
            </a:r>
            <a:r>
              <a:rPr lang="pl-PL" sz="3600" dirty="0" err="1" smtClean="0"/>
              <a:t>Extrude</a:t>
            </a:r>
            <a:endParaRPr lang="pl-PL" sz="3600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C856-E58E-4C93-967D-94F5E1B07018}" type="slidenum">
              <a:rPr lang="pl-PL" smtClean="0"/>
              <a:pPr>
                <a:defRPr/>
              </a:pPr>
              <a:t>28</a:t>
            </a:fld>
            <a:endParaRPr lang="pl-PL" dirty="0"/>
          </a:p>
        </p:txBody>
      </p:sp>
      <p:pic>
        <p:nvPicPr>
          <p:cNvPr id="4" name="Symbol zastępczy zawartości 3" descr="Wycinek ekranu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61883"/>
            <a:ext cx="8229600" cy="4251858"/>
          </a:xfrm>
        </p:spPr>
      </p:pic>
    </p:spTree>
    <p:extLst>
      <p:ext uri="{BB962C8B-B14F-4D97-AF65-F5344CB8AC3E}">
        <p14:creationId xmlns:p14="http://schemas.microsoft.com/office/powerpoint/2010/main" val="10919772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Parametry sterujące przekrojem warstwy skrawanej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19062" indent="0">
              <a:buNone/>
            </a:pPr>
            <a:r>
              <a:rPr lang="pl-PL" dirty="0" smtClean="0"/>
              <a:t>Głębokość skrawania:</a:t>
            </a:r>
          </a:p>
          <a:p>
            <a:r>
              <a:rPr lang="pl-PL" dirty="0" err="1" smtClean="0"/>
              <a:t>step_depth</a:t>
            </a:r>
            <a:endParaRPr lang="pl-PL" dirty="0" smtClean="0"/>
          </a:p>
          <a:p>
            <a:r>
              <a:rPr lang="pl-PL" dirty="0" err="1" smtClean="0"/>
              <a:t>axis_shift</a:t>
            </a:r>
            <a:endParaRPr lang="pl-PL" dirty="0"/>
          </a:p>
        </p:txBody>
      </p:sp>
      <p:pic>
        <p:nvPicPr>
          <p:cNvPr id="7" name="Symbol zastępczy zawartości 6" descr="Wycinek ekranu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704187"/>
            <a:ext cx="4038600" cy="2762489"/>
          </a:xfr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29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22962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dirty="0" smtClean="0">
                <a:solidFill>
                  <a:schemeClr val="accent1">
                    <a:satMod val="150000"/>
                  </a:schemeClr>
                </a:solidFill>
              </a:rPr>
              <a:t>Tworzenie zabiegów obróbki objętości</a:t>
            </a:r>
            <a:endParaRPr lang="pl-PL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4339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Zabiegi przeznaczone do zbierania dużej ilości materiału</a:t>
            </a:r>
          </a:p>
          <a:p>
            <a:r>
              <a:rPr lang="pl-PL" dirty="0" smtClean="0"/>
              <a:t>Wymagają utworzenia objętości frezowanej lub okna frezowanego</a:t>
            </a:r>
          </a:p>
          <a:p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Parametry sterujące przekrojem warstwy skrawanej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19062" indent="0">
              <a:buNone/>
            </a:pPr>
            <a:r>
              <a:rPr lang="pl-PL" dirty="0" smtClean="0"/>
              <a:t>Szerokość skrawana:</a:t>
            </a:r>
          </a:p>
          <a:p>
            <a:r>
              <a:rPr lang="pl-PL" dirty="0" err="1" smtClean="0"/>
              <a:t>prof_increment</a:t>
            </a:r>
            <a:endParaRPr lang="pl-PL" dirty="0" smtClean="0"/>
          </a:p>
          <a:p>
            <a:r>
              <a:rPr lang="pl-PL" dirty="0" err="1" smtClean="0"/>
              <a:t>num_prof_passes</a:t>
            </a:r>
            <a:endParaRPr lang="pl-PL" dirty="0" smtClean="0"/>
          </a:p>
          <a:p>
            <a:r>
              <a:rPr lang="pl-PL" dirty="0" err="1" smtClean="0"/>
              <a:t>prof_stock_allow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30</a:t>
            </a:fld>
            <a:endParaRPr lang="pl-PL" dirty="0"/>
          </a:p>
        </p:txBody>
      </p:sp>
      <p:pic>
        <p:nvPicPr>
          <p:cNvPr id="6" name="Symbol zastępczy zawartości 5" descr="Wycinek ekranu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25899"/>
            <a:ext cx="4038600" cy="3119064"/>
          </a:xfrm>
        </p:spPr>
      </p:pic>
      <p:pic>
        <p:nvPicPr>
          <p:cNvPr id="8" name="Obraz 7" descr="Wycinek ekranu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3855450"/>
            <a:ext cx="3384376" cy="300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6796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Dojście/odejście narzędzia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19062" indent="0">
              <a:buNone/>
            </a:pPr>
            <a:r>
              <a:rPr lang="pl-PL" dirty="0" smtClean="0"/>
              <a:t>Parametry sterujące</a:t>
            </a:r>
          </a:p>
          <a:p>
            <a:r>
              <a:rPr lang="pl-PL" dirty="0" err="1" smtClean="0"/>
              <a:t>cutcom</a:t>
            </a:r>
            <a:endParaRPr lang="pl-PL" dirty="0" smtClean="0"/>
          </a:p>
          <a:p>
            <a:r>
              <a:rPr lang="pl-PL" dirty="0" err="1" smtClean="0"/>
              <a:t>cut_entry_ext</a:t>
            </a:r>
            <a:endParaRPr lang="pl-PL" dirty="0"/>
          </a:p>
          <a:p>
            <a:r>
              <a:rPr lang="pl-PL" dirty="0" err="1" smtClean="0"/>
              <a:t>cut_exit_ext</a:t>
            </a:r>
            <a:endParaRPr lang="pl-PL" dirty="0" smtClean="0"/>
          </a:p>
          <a:p>
            <a:r>
              <a:rPr lang="pl-PL" dirty="0" err="1" smtClean="0"/>
              <a:t>lead_radius</a:t>
            </a:r>
            <a:endParaRPr lang="pl-PL" dirty="0" smtClean="0"/>
          </a:p>
          <a:p>
            <a:r>
              <a:rPr lang="pl-PL" dirty="0" err="1" smtClean="0"/>
              <a:t>tangent_lead_step</a:t>
            </a:r>
            <a:endParaRPr lang="pl-PL" dirty="0" smtClean="0"/>
          </a:p>
          <a:p>
            <a:r>
              <a:rPr lang="pl-PL" dirty="0" err="1" smtClean="0"/>
              <a:t>normal_lead_step</a:t>
            </a:r>
            <a:endParaRPr lang="pl-PL" dirty="0" smtClean="0"/>
          </a:p>
          <a:p>
            <a:r>
              <a:rPr lang="pl-PL" dirty="0" err="1" smtClean="0"/>
              <a:t>overtravel_distance</a:t>
            </a:r>
            <a:endParaRPr lang="pl-PL" dirty="0" smtClean="0"/>
          </a:p>
          <a:p>
            <a:r>
              <a:rPr lang="pl-PL" dirty="0" err="1" smtClean="0"/>
              <a:t>approach</a:t>
            </a:r>
            <a:r>
              <a:rPr lang="pl-PL" dirty="0" smtClean="0"/>
              <a:t>/</a:t>
            </a:r>
            <a:r>
              <a:rPr lang="pl-PL" dirty="0" err="1" smtClean="0"/>
              <a:t>exit</a:t>
            </a:r>
            <a:endParaRPr lang="pl-PL" dirty="0" smtClean="0"/>
          </a:p>
          <a:p>
            <a:pPr lvl="1"/>
            <a:r>
              <a:rPr lang="pl-PL" dirty="0" err="1" smtClean="0"/>
              <a:t>approach_distance</a:t>
            </a:r>
            <a:endParaRPr lang="pl-PL" dirty="0" smtClean="0"/>
          </a:p>
          <a:p>
            <a:pPr lvl="1"/>
            <a:r>
              <a:rPr lang="pl-PL" dirty="0" err="1" smtClean="0"/>
              <a:t>exit_distance</a:t>
            </a:r>
            <a:endParaRPr lang="pl-PL" dirty="0" smtClean="0"/>
          </a:p>
        </p:txBody>
      </p:sp>
      <p:pic>
        <p:nvPicPr>
          <p:cNvPr id="6" name="Symbol zastępczy zawartości 5" descr="Wycinek ekranu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121593"/>
            <a:ext cx="4038600" cy="3927677"/>
          </a:xfr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C856-E58E-4C93-967D-94F5E1B07018}" type="slidenum">
              <a:rPr lang="pl-PL" smtClean="0"/>
              <a:pPr>
                <a:defRPr/>
              </a:pPr>
              <a:t>31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788143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Parametry dojścia/odejścia</a:t>
            </a:r>
            <a:br>
              <a:rPr lang="pl-PL" dirty="0" smtClean="0"/>
            </a:br>
            <a:r>
              <a:rPr lang="pl-PL" dirty="0" err="1" smtClean="0"/>
              <a:t>lead_in</a:t>
            </a:r>
            <a:r>
              <a:rPr lang="pl-PL" dirty="0" smtClean="0"/>
              <a:t>/</a:t>
            </a:r>
            <a:r>
              <a:rPr lang="pl-PL" dirty="0" err="1" smtClean="0"/>
              <a:t>lead_out</a:t>
            </a:r>
            <a:endParaRPr lang="pl-PL" dirty="0"/>
          </a:p>
        </p:txBody>
      </p:sp>
      <p:pic>
        <p:nvPicPr>
          <p:cNvPr id="6" name="Symbol zastępczy zawartości 5" descr="Wycinek ekranu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28381"/>
            <a:ext cx="4038600" cy="3114101"/>
          </a:xfrm>
        </p:spPr>
      </p:pic>
      <p:pic>
        <p:nvPicPr>
          <p:cNvPr id="7" name="Symbol zastępczy zawartości 6" descr="Wycinek ekranu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67209"/>
            <a:ext cx="4038600" cy="3036444"/>
          </a:xfr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C856-E58E-4C93-967D-94F5E1B07018}" type="slidenum">
              <a:rPr lang="pl-PL" smtClean="0"/>
              <a:pPr>
                <a:defRPr/>
              </a:pPr>
              <a:t>32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22001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Obróbka powierzchni</a:t>
            </a:r>
            <a:endParaRPr lang="pl-PL" dirty="0"/>
          </a:p>
        </p:txBody>
      </p:sp>
      <p:sp>
        <p:nvSpPr>
          <p:cNvPr id="10" name="Symbol zastępczy tekstu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C856-E58E-4C93-967D-94F5E1B07018}" type="slidenum">
              <a:rPr lang="pl-PL" smtClean="0"/>
              <a:pPr>
                <a:defRPr/>
              </a:pPr>
              <a:t>33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691710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Obróbka powierzchni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Umożliwia obróbkę zakrzywionych i poziomych powierzchni za pomocą kilku prostych przejść</a:t>
            </a:r>
          </a:p>
          <a:p>
            <a:r>
              <a:rPr lang="pl-PL" dirty="0" smtClean="0"/>
              <a:t>Obrabiana powierzchnia musi umożliwiać utworzenie ciągłej ścieżki narzędzia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C856-E58E-4C93-967D-94F5E1B07018}" type="slidenum">
              <a:rPr lang="pl-PL" smtClean="0"/>
              <a:pPr>
                <a:defRPr/>
              </a:pPr>
              <a:t>34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767450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Typy ścieżek narzędzia</a:t>
            </a:r>
            <a:endParaRPr lang="pl-PL" dirty="0"/>
          </a:p>
        </p:txBody>
      </p:sp>
      <p:pic>
        <p:nvPicPr>
          <p:cNvPr id="6" name="Symbol zastępczy zawartości 5" descr="Wycinek ekranu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28800"/>
            <a:ext cx="3238952" cy="2143424"/>
          </a:xfr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35</a:t>
            </a:fld>
            <a:endParaRPr lang="pl-PL" dirty="0"/>
          </a:p>
        </p:txBody>
      </p:sp>
      <p:pic>
        <p:nvPicPr>
          <p:cNvPr id="7" name="Obraz 6" descr="Wycinek ekranu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221088"/>
            <a:ext cx="3258005" cy="2152951"/>
          </a:xfrm>
          <a:prstGeom prst="rect">
            <a:avLst/>
          </a:prstGeom>
        </p:spPr>
      </p:pic>
      <p:pic>
        <p:nvPicPr>
          <p:cNvPr id="8" name="Obraz 7" descr="Wycinek ekranu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9"/>
          <a:stretch/>
        </p:blipFill>
        <p:spPr>
          <a:xfrm>
            <a:off x="5580112" y="1484784"/>
            <a:ext cx="3143689" cy="2475100"/>
          </a:xfrm>
          <a:prstGeom prst="rect">
            <a:avLst/>
          </a:prstGeom>
        </p:spPr>
      </p:pic>
      <p:pic>
        <p:nvPicPr>
          <p:cNvPr id="9" name="Obraz 8" descr="Wycinek ekranu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214" y="4149080"/>
            <a:ext cx="3124636" cy="2400635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909087" y="3717032"/>
            <a:ext cx="2387192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3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Straight</a:t>
            </a:r>
            <a:r>
              <a:rPr lang="pl-PL" sz="3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pl-PL" sz="3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Cut</a:t>
            </a:r>
            <a:endParaRPr lang="pl-PL" sz="3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6289380" y="3717032"/>
            <a:ext cx="1725152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3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Cut</a:t>
            </a:r>
            <a:r>
              <a:rPr lang="pl-PL" sz="3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Line</a:t>
            </a:r>
            <a:endParaRPr lang="pl-PL" sz="3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138871" y="6304002"/>
            <a:ext cx="4203395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3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Fro</a:t>
            </a:r>
            <a:r>
              <a:rPr lang="pl-PL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 </a:t>
            </a:r>
            <a:r>
              <a:rPr lang="pl-PL" sz="3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Surface</a:t>
            </a:r>
            <a:r>
              <a:rPr lang="pl-PL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pl-PL" sz="3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Isolines</a:t>
            </a:r>
            <a:endParaRPr lang="pl-PL" sz="3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5540460" y="6304002"/>
            <a:ext cx="2898550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3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Projected</a:t>
            </a:r>
            <a:r>
              <a:rPr lang="pl-PL" sz="3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pl-PL" sz="3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Cuts</a:t>
            </a:r>
            <a:endParaRPr lang="pl-PL" sz="3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26306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Obrabiana geometria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Z modelu</a:t>
            </a:r>
          </a:p>
          <a:p>
            <a:r>
              <a:rPr lang="pl-PL" dirty="0" smtClean="0"/>
              <a:t>Objętość frezowana</a:t>
            </a:r>
          </a:p>
          <a:p>
            <a:r>
              <a:rPr lang="pl-PL" dirty="0" smtClean="0"/>
              <a:t>Powierzchnia frezowana</a:t>
            </a:r>
          </a:p>
          <a:p>
            <a:r>
              <a:rPr lang="pl-PL" dirty="0" smtClean="0"/>
              <a:t>Okno frezowane (zostaną wybrane wszystkie powierzchnie w obszarze okna)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36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67600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Straight</a:t>
            </a:r>
            <a:r>
              <a:rPr lang="pl-PL" dirty="0" smtClean="0"/>
              <a:t> </a:t>
            </a:r>
            <a:r>
              <a:rPr lang="pl-PL" dirty="0" err="1" smtClean="0"/>
              <a:t>cut</a:t>
            </a:r>
            <a:endParaRPr lang="pl-PL" dirty="0"/>
          </a:p>
        </p:txBody>
      </p:sp>
      <p:pic>
        <p:nvPicPr>
          <p:cNvPr id="5" name="Symbol zastępczy zawartości 4" descr="Wycinek ekranu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265041"/>
            <a:ext cx="8229600" cy="2476327"/>
          </a:xfr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37</a:t>
            </a:fld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>
            <a:off x="0" y="1556792"/>
            <a:ext cx="9144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l-PL" dirty="0" smtClean="0"/>
              <a:t>Kierunek obróbki sterowany jest parametrem </a:t>
            </a:r>
            <a:r>
              <a:rPr lang="pl-PL" b="1" dirty="0" err="1" smtClean="0"/>
              <a:t>cut_angle</a:t>
            </a:r>
            <a:endParaRPr lang="pl-PL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/>
              <a:t>Obrabiana jest cała powierzchnia. Jeśli nie jest ograniczona na zewnątrz ścianami, narzędzie będzie wyjeżdżać połową średnicy poza nią.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/>
              <a:t>Wewnętrzne wyspy, podobnie jak zewnętrzne ściany, będą automatycznie omijane.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 smtClean="0"/>
              <a:t>Jeśli powierzchnia obrabiana wybierana jest z modelu, to otwory lub rowki na tej powierzchni będą automatycznie „zaślepiane” – trajektoria narzędzia będzie generowana tak, jakby ich nie było.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04399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Wycinek ekranu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7" y="3789040"/>
            <a:ext cx="2830227" cy="288032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Parametry sterujące obróbką</a:t>
            </a:r>
            <a:endParaRPr lang="pl-PL" dirty="0"/>
          </a:p>
        </p:txBody>
      </p:sp>
      <p:pic>
        <p:nvPicPr>
          <p:cNvPr id="5" name="Symbol zastępczy zawartości 4" descr="Wycinek ekranu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2" b="49603"/>
          <a:stretch/>
        </p:blipFill>
        <p:spPr>
          <a:xfrm>
            <a:off x="467544" y="1552171"/>
            <a:ext cx="3574924" cy="2331351"/>
          </a:xfr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38</a:t>
            </a:fld>
            <a:endParaRPr lang="pl-PL" dirty="0"/>
          </a:p>
        </p:txBody>
      </p:sp>
      <p:pic>
        <p:nvPicPr>
          <p:cNvPr id="6" name="Obraz 5" descr="Wycinek ekranu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005637"/>
            <a:ext cx="2462346" cy="2744141"/>
          </a:xfrm>
          <a:prstGeom prst="rect">
            <a:avLst/>
          </a:prstGeom>
        </p:spPr>
      </p:pic>
      <p:pic>
        <p:nvPicPr>
          <p:cNvPr id="8" name="Symbol zastępczy zawartości 4" descr="Wycinek ekranu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2" t="51542"/>
          <a:stretch/>
        </p:blipFill>
        <p:spPr bwMode="auto">
          <a:xfrm>
            <a:off x="4355976" y="1628800"/>
            <a:ext cx="3574924" cy="22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76563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Tworzenie powierzchni referencyjnych do obróbki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Kopiowanie powierzchni z modelu, „łatanie” dziur i ich rozciąganie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39</a:t>
            </a:fld>
            <a:endParaRPr lang="pl-PL" dirty="0"/>
          </a:p>
        </p:txBody>
      </p:sp>
      <p:pic>
        <p:nvPicPr>
          <p:cNvPr id="7" name="Obraz 6" descr="Wycinek ekranu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14" y="2852936"/>
            <a:ext cx="3277058" cy="1676634"/>
          </a:xfrm>
          <a:prstGeom prst="rect">
            <a:avLst/>
          </a:prstGeom>
        </p:spPr>
      </p:pic>
      <p:pic>
        <p:nvPicPr>
          <p:cNvPr id="9" name="Obraz 8" descr="Wycinek ekranu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35" y="4725144"/>
            <a:ext cx="3305637" cy="1686160"/>
          </a:xfrm>
          <a:prstGeom prst="rect">
            <a:avLst/>
          </a:prstGeom>
        </p:spPr>
      </p:pic>
      <p:pic>
        <p:nvPicPr>
          <p:cNvPr id="10" name="Obraz 9" descr="Wycinek ekranu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362330"/>
            <a:ext cx="3381847" cy="433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532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Objętość frezowana (Mill Volume)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Usuwa materiał wewnątrz zdefiniowanej objętości (wyjątek – ściany dojścia)</a:t>
            </a:r>
          </a:p>
          <a:p>
            <a:r>
              <a:rPr lang="pl-PL" dirty="0" smtClean="0"/>
              <a:t>Formy wtryskowe, elektrody, gniazda</a:t>
            </a:r>
          </a:p>
          <a:p>
            <a:r>
              <a:rPr lang="pl-PL" dirty="0" smtClean="0"/>
              <a:t>Ścieżka narzędzia wierszowana</a:t>
            </a:r>
          </a:p>
          <a:p>
            <a:r>
              <a:rPr lang="pl-PL" dirty="0" smtClean="0"/>
              <a:t>Wiersze równoległe do płaszczyzny </a:t>
            </a:r>
            <a:r>
              <a:rPr lang="pl-PL" dirty="0" err="1" smtClean="0"/>
              <a:t>retrakowej</a:t>
            </a:r>
            <a:endParaRPr lang="pl-PL" dirty="0" smtClean="0"/>
          </a:p>
          <a:p>
            <a:r>
              <a:rPr lang="pl-PL" dirty="0" smtClean="0"/>
              <a:t>Przejścia zgrubne i kształtujące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398310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3600" dirty="0" smtClean="0"/>
              <a:t>Tworzenie zabiegów obróbki powierzchni na podstawie izolinii powierzchni</a:t>
            </a:r>
            <a:endParaRPr lang="pl-PL" sz="3600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40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817553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Zasada działania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Trajektoria narzędzia tworzona jest na podstawie naturalnych izolinii obrabianej powierzchni</a:t>
            </a:r>
          </a:p>
          <a:p>
            <a:r>
              <a:rPr lang="pl-PL" dirty="0" smtClean="0"/>
              <a:t>Wewnętrzne wyspy będą automatycznie omijane</a:t>
            </a:r>
          </a:p>
          <a:p>
            <a:r>
              <a:rPr lang="pl-PL" dirty="0" smtClean="0"/>
              <a:t>Otwory i rowki nie będą zaślepiane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6C758B-A966-418D-A909-7A082544548B}" type="slidenum">
              <a:rPr lang="pl-PL" smtClean="0"/>
              <a:pPr>
                <a:defRPr/>
              </a:pPr>
              <a:t>41</a:t>
            </a:fld>
            <a:endParaRPr lang="pl-PL" dirty="0"/>
          </a:p>
        </p:txBody>
      </p:sp>
      <p:pic>
        <p:nvPicPr>
          <p:cNvPr id="7" name="Obraz 6" descr="Wycinek ekranu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899560"/>
            <a:ext cx="2905875" cy="1700174"/>
          </a:xfrm>
          <a:prstGeom prst="rect">
            <a:avLst/>
          </a:prstGeom>
        </p:spPr>
      </p:pic>
      <p:pic>
        <p:nvPicPr>
          <p:cNvPr id="8" name="Obraz 7" descr="Wycinek ekranu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927913"/>
            <a:ext cx="2808312" cy="173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935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Definiowanie objętości frezowanej</a:t>
            </a:r>
            <a:endParaRPr lang="pl-PL" dirty="0"/>
          </a:p>
        </p:txBody>
      </p:sp>
      <p:sp>
        <p:nvSpPr>
          <p:cNvPr id="7" name="Symbol zastępczy tekstu 6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4466317"/>
          </a:xfrm>
        </p:spPr>
        <p:txBody>
          <a:bodyPr/>
          <a:lstStyle/>
          <a:p>
            <a:pPr lvl="1" indent="-457200">
              <a:spcBef>
                <a:spcPct val="0"/>
              </a:spcBef>
              <a:buClr>
                <a:schemeClr val="accent1"/>
              </a:buClr>
              <a:buSzPct val="80000"/>
              <a:buAutoNum type="arabicPeriod"/>
            </a:pPr>
            <a:r>
              <a:rPr lang="pl-PL" dirty="0" smtClean="0"/>
              <a:t>WYCIĄGNIĘCIE BRYŁOWE</a:t>
            </a:r>
          </a:p>
          <a:p>
            <a:pPr lvl="1" indent="-457200">
              <a:spcBef>
                <a:spcPct val="0"/>
              </a:spcBef>
              <a:buClr>
                <a:schemeClr val="accent1"/>
              </a:buClr>
              <a:buSzPct val="80000"/>
              <a:buAutoNum type="arabicPeriod"/>
            </a:pPr>
            <a:endParaRPr lang="pl-PL" dirty="0" smtClean="0"/>
          </a:p>
          <a:p>
            <a:pPr lvl="1" indent="-457200">
              <a:spcBef>
                <a:spcPct val="0"/>
              </a:spcBef>
              <a:buClr>
                <a:schemeClr val="accent1"/>
              </a:buClr>
              <a:buSzPct val="80000"/>
              <a:buAutoNum type="arabicPeriod"/>
            </a:pPr>
            <a:endParaRPr lang="pl-PL" dirty="0" smtClean="0"/>
          </a:p>
          <a:p>
            <a:pPr lvl="1" indent="-457200">
              <a:spcBef>
                <a:spcPct val="0"/>
              </a:spcBef>
              <a:buClr>
                <a:schemeClr val="accent1"/>
              </a:buClr>
              <a:buSzPct val="80000"/>
              <a:buAutoNum type="arabicPeriod"/>
            </a:pPr>
            <a:endParaRPr lang="pl-PL" dirty="0" smtClean="0"/>
          </a:p>
          <a:p>
            <a:pPr lvl="1" indent="-457200">
              <a:spcBef>
                <a:spcPct val="0"/>
              </a:spcBef>
              <a:buClr>
                <a:schemeClr val="accent1"/>
              </a:buClr>
              <a:buSzPct val="80000"/>
              <a:buAutoNum type="arabicPeriod"/>
            </a:pPr>
            <a:endParaRPr lang="pl-PL" dirty="0" smtClean="0"/>
          </a:p>
          <a:p>
            <a:pPr lvl="1" indent="-457200">
              <a:spcBef>
                <a:spcPct val="0"/>
              </a:spcBef>
              <a:buClr>
                <a:schemeClr val="accent1"/>
              </a:buClr>
              <a:buSzPct val="80000"/>
              <a:buAutoNum type="arabicPeriod"/>
            </a:pPr>
            <a:r>
              <a:rPr lang="pl-PL" dirty="0" smtClean="0"/>
              <a:t>ODJĘCIE OD MODELU REFERENCYJNEGO</a:t>
            </a:r>
          </a:p>
          <a:p>
            <a:pPr lvl="1" indent="-457200">
              <a:spcBef>
                <a:spcPct val="0"/>
              </a:spcBef>
              <a:buClr>
                <a:schemeClr val="accent1"/>
              </a:buClr>
              <a:buSzPct val="80000"/>
              <a:buAutoNum type="arabicPeriod"/>
            </a:pPr>
            <a:endParaRPr lang="pl-PL" dirty="0" smtClean="0"/>
          </a:p>
          <a:p>
            <a:pPr lvl="1" indent="-457200">
              <a:spcBef>
                <a:spcPct val="0"/>
              </a:spcBef>
              <a:buClr>
                <a:schemeClr val="accent1"/>
              </a:buClr>
              <a:buSzPct val="80000"/>
              <a:buAutoNum type="arabicPeriod"/>
            </a:pPr>
            <a:endParaRPr lang="pl-PL" dirty="0" smtClean="0"/>
          </a:p>
          <a:p>
            <a:pPr lvl="1" indent="-457200">
              <a:spcBef>
                <a:spcPct val="0"/>
              </a:spcBef>
              <a:buClr>
                <a:schemeClr val="accent1"/>
              </a:buClr>
              <a:buSzPct val="80000"/>
              <a:buAutoNum type="arabicPeriod"/>
            </a:pPr>
            <a:endParaRPr lang="pl-PL" dirty="0" smtClean="0"/>
          </a:p>
          <a:p>
            <a:pPr lvl="1" indent="-457200">
              <a:spcBef>
                <a:spcPct val="0"/>
              </a:spcBef>
              <a:buClr>
                <a:schemeClr val="accent1"/>
              </a:buClr>
              <a:buSzPct val="80000"/>
              <a:buAutoNum type="arabicPeriod"/>
            </a:pPr>
            <a:endParaRPr lang="pl-PL" dirty="0" smtClean="0"/>
          </a:p>
          <a:p>
            <a:pPr lvl="1" indent="-457200">
              <a:spcBef>
                <a:spcPct val="0"/>
              </a:spcBef>
              <a:buClr>
                <a:schemeClr val="accent1"/>
              </a:buClr>
              <a:buSzPct val="80000"/>
              <a:buAutoNum type="arabicPeriod"/>
            </a:pPr>
            <a:r>
              <a:rPr lang="pl-PL" dirty="0" smtClean="0"/>
              <a:t>OBJĘTOŚĆ NA PODSTAWIE MODELU  (</a:t>
            </a:r>
            <a:r>
              <a:rPr lang="pl-PL" dirty="0" err="1" smtClean="0"/>
              <a:t>Gathering</a:t>
            </a:r>
            <a:r>
              <a:rPr lang="pl-PL" dirty="0" smtClean="0"/>
              <a:t> </a:t>
            </a:r>
            <a:r>
              <a:rPr lang="pl-PL" dirty="0" err="1" smtClean="0"/>
              <a:t>volume</a:t>
            </a:r>
            <a:r>
              <a:rPr lang="pl-PL" dirty="0" smtClean="0"/>
              <a:t>)</a:t>
            </a:r>
          </a:p>
          <a:p>
            <a:pPr marL="0" lvl="1">
              <a:spcBef>
                <a:spcPct val="0"/>
              </a:spcBef>
              <a:buClr>
                <a:schemeClr val="accent1"/>
              </a:buClr>
              <a:buSzPct val="80000"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5</a:t>
            </a:fld>
            <a:endParaRPr lang="pl-PL" dirty="0"/>
          </a:p>
        </p:txBody>
      </p:sp>
      <p:pic>
        <p:nvPicPr>
          <p:cNvPr id="11" name="Symbol zastępczy zawartości 10" descr="Wycinek ekranu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852936"/>
            <a:ext cx="2374385" cy="2007814"/>
          </a:xfrm>
        </p:spPr>
      </p:pic>
      <p:pic>
        <p:nvPicPr>
          <p:cNvPr id="10" name="Symbol zastępczy zawartości 5" descr="Wycinek ekranu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484784"/>
            <a:ext cx="2505425" cy="1771897"/>
          </a:xfrm>
        </p:spPr>
      </p:pic>
    </p:spTree>
    <p:extLst>
      <p:ext uri="{BB962C8B-B14F-4D97-AF65-F5344CB8AC3E}">
        <p14:creationId xmlns:p14="http://schemas.microsoft.com/office/powerpoint/2010/main" val="646791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Odjęcie od modelu referencyjnego</a:t>
            </a:r>
            <a:endParaRPr lang="pl-PL" dirty="0"/>
          </a:p>
        </p:txBody>
      </p:sp>
      <p:sp>
        <p:nvSpPr>
          <p:cNvPr id="11" name="Symbol zastępczy zawartości 10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 smtClean="0"/>
              <a:t>Zdefiniować  </a:t>
            </a:r>
            <a:r>
              <a:rPr lang="pl-PL" b="1" dirty="0" smtClean="0"/>
              <a:t>Mill Volume </a:t>
            </a:r>
            <a:r>
              <a:rPr lang="pl-PL" dirty="0" smtClean="0"/>
              <a:t>wyciągnięciem (</a:t>
            </a:r>
            <a:r>
              <a:rPr lang="pl-PL" b="1" dirty="0" err="1" smtClean="0"/>
              <a:t>Extrude</a:t>
            </a:r>
            <a:r>
              <a:rPr lang="pl-PL" dirty="0" smtClean="0"/>
              <a:t>) o gabarytach równych maksymalnym gabarytom przedmiotu</a:t>
            </a:r>
            <a:endParaRPr lang="pl-PL" dirty="0"/>
          </a:p>
        </p:txBody>
      </p:sp>
      <p:pic>
        <p:nvPicPr>
          <p:cNvPr id="12" name="Symbol zastępczy zawartości 8" descr="Wycinek ekranu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32870"/>
            <a:ext cx="4038600" cy="3305122"/>
          </a:xfr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FFCF29-242B-4427-AEE1-8632B18B03C4}" type="slidenum">
              <a:rPr lang="pl-PL" smtClean="0"/>
              <a:pPr>
                <a:defRPr/>
              </a:pPr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58883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Odjęcie od modelu referencyjnego</a:t>
            </a:r>
            <a:endParaRPr lang="pl-PL" dirty="0"/>
          </a:p>
        </p:txBody>
      </p:sp>
      <p:sp>
        <p:nvSpPr>
          <p:cNvPr id="11" name="Symbol zastępczy zawartości 10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 smtClean="0"/>
              <a:t>Zdefiniować  </a:t>
            </a:r>
            <a:r>
              <a:rPr lang="pl-PL" b="1" dirty="0" smtClean="0"/>
              <a:t>Mill Volume </a:t>
            </a:r>
            <a:r>
              <a:rPr lang="pl-PL" dirty="0" smtClean="0"/>
              <a:t>wyciągnięciem (</a:t>
            </a:r>
            <a:r>
              <a:rPr lang="pl-PL" b="1" dirty="0" err="1" smtClean="0"/>
              <a:t>Extrude</a:t>
            </a:r>
            <a:r>
              <a:rPr lang="pl-PL" dirty="0" smtClean="0"/>
              <a:t>) o gabarytach równych maksymalnym gabarytom przedmiotu</a:t>
            </a:r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FFCF29-242B-4427-AEE1-8632B18B03C4}" type="slidenum">
              <a:rPr lang="pl-PL" smtClean="0"/>
              <a:pPr>
                <a:defRPr/>
              </a:pPr>
              <a:t>7</a:t>
            </a:fld>
            <a:endParaRPr lang="pl-PL" dirty="0"/>
          </a:p>
        </p:txBody>
      </p:sp>
      <p:pic>
        <p:nvPicPr>
          <p:cNvPr id="4" name="Symbol zastępczy zawartości 3" descr="Wycinek ekranu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25266"/>
            <a:ext cx="4038600" cy="3120331"/>
          </a:xfrm>
        </p:spPr>
      </p:pic>
    </p:spTree>
    <p:extLst>
      <p:ext uri="{BB962C8B-B14F-4D97-AF65-F5344CB8AC3E}">
        <p14:creationId xmlns:p14="http://schemas.microsoft.com/office/powerpoint/2010/main" val="1172369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Odjęcie od modelu referencyjnego</a:t>
            </a:r>
            <a:endParaRPr lang="pl-PL" dirty="0"/>
          </a:p>
        </p:txBody>
      </p:sp>
      <p:sp>
        <p:nvSpPr>
          <p:cNvPr id="11" name="Symbol zastępczy zawartości 10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 smtClean="0"/>
              <a:t>Odjąć geometrię modelu referencyjnego od utworzonego wyciągnięcia (narzędzie </a:t>
            </a:r>
            <a:r>
              <a:rPr lang="pl-PL" b="1" dirty="0" err="1" smtClean="0"/>
              <a:t>Trim</a:t>
            </a:r>
            <a:r>
              <a:rPr lang="pl-PL" dirty="0" smtClean="0"/>
              <a:t>)</a:t>
            </a:r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FFCF29-242B-4427-AEE1-8632B18B03C4}" type="slidenum">
              <a:rPr lang="pl-PL" smtClean="0"/>
              <a:pPr>
                <a:defRPr/>
              </a:pPr>
              <a:t>8</a:t>
            </a:fld>
            <a:endParaRPr lang="pl-PL" dirty="0"/>
          </a:p>
        </p:txBody>
      </p:sp>
      <p:pic>
        <p:nvPicPr>
          <p:cNvPr id="5" name="Symbol zastępczy zawartości 4" descr="Wycinek ekranu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875657"/>
            <a:ext cx="4038600" cy="2419548"/>
          </a:xfrm>
        </p:spPr>
      </p:pic>
    </p:spTree>
    <p:extLst>
      <p:ext uri="{BB962C8B-B14F-4D97-AF65-F5344CB8AC3E}">
        <p14:creationId xmlns:p14="http://schemas.microsoft.com/office/powerpoint/2010/main" val="2031027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Obróbka zdefiniowanej objętości (Volume </a:t>
            </a:r>
            <a:r>
              <a:rPr lang="pl-PL" dirty="0" err="1" smtClean="0"/>
              <a:t>rough</a:t>
            </a:r>
            <a:r>
              <a:rPr lang="pl-PL" dirty="0" smtClean="0"/>
              <a:t>)</a:t>
            </a:r>
            <a:endParaRPr lang="pl-PL" dirty="0"/>
          </a:p>
        </p:txBody>
      </p:sp>
      <p:pic>
        <p:nvPicPr>
          <p:cNvPr id="7" name="Symbol zastępczy zawartości 6" descr="Wycinek ekranu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742" y="1774825"/>
            <a:ext cx="5708515" cy="4625975"/>
          </a:xfr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C856-E58E-4C93-967D-94F5E1B07018}" type="slidenum">
              <a:rPr lang="pl-PL" smtClean="0"/>
              <a:pPr>
                <a:defRPr/>
              </a:pPr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197229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ł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ł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12449</TotalTime>
  <Words>712</Words>
  <Application>Microsoft Office PowerPoint</Application>
  <PresentationFormat>Pokaz na ekranie (4:3)</PresentationFormat>
  <Paragraphs>225</Paragraphs>
  <Slides>41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41</vt:i4>
      </vt:variant>
    </vt:vector>
  </HeadingPairs>
  <TitlesOfParts>
    <vt:vector size="42" baseType="lpstr">
      <vt:lpstr>Moduł</vt:lpstr>
      <vt:lpstr>Projektowanie technologii z wykorzystaniem systemów CAM</vt:lpstr>
      <vt:lpstr>Zabiegi obróbki objętości</vt:lpstr>
      <vt:lpstr>Tworzenie zabiegów obróbki objętości</vt:lpstr>
      <vt:lpstr>Objętość frezowana (Mill Volume)</vt:lpstr>
      <vt:lpstr>Definiowanie objętości frezowanej</vt:lpstr>
      <vt:lpstr>Odjęcie od modelu referencyjnego</vt:lpstr>
      <vt:lpstr>Odjęcie od modelu referencyjnego</vt:lpstr>
      <vt:lpstr>Odjęcie od modelu referencyjnego</vt:lpstr>
      <vt:lpstr>Obróbka zdefiniowanej objętości (Volume rough)</vt:lpstr>
      <vt:lpstr>Objętość na podstawie modelu (Gathering volume)</vt:lpstr>
      <vt:lpstr>Okno frezowane</vt:lpstr>
      <vt:lpstr>Okno frezowane</vt:lpstr>
      <vt:lpstr>Parametry przy frezowaniu objętości</vt:lpstr>
      <vt:lpstr>Parametry przy frezowaniu objętości</vt:lpstr>
      <vt:lpstr>Parametry sterujące ścieżką narzędzia</vt:lpstr>
      <vt:lpstr>Parametry sterujące ścieżką narzędzia</vt:lpstr>
      <vt:lpstr>Parametry sterujące ścieżką narzędzia dla obróbki HSM</vt:lpstr>
      <vt:lpstr>Parametry sterujące przekrojem warstwy skrawanej</vt:lpstr>
      <vt:lpstr>Parametry sterujące przekrojem warstwy skrawanej</vt:lpstr>
      <vt:lpstr>Pozostawianie naddatków</vt:lpstr>
      <vt:lpstr>Modyfikowanie ścieżki narzędzia przy frezowaniu objętości</vt:lpstr>
      <vt:lpstr>Modyfikowanie ścieżki narzędzia przy frezowaniu objętości</vt:lpstr>
      <vt:lpstr>Profilowanie</vt:lpstr>
      <vt:lpstr>Podstawy</vt:lpstr>
      <vt:lpstr>Profile milling</vt:lpstr>
      <vt:lpstr>Profile milling</vt:lpstr>
      <vt:lpstr>Profile milling powierzchnia frezowana z modelu</vt:lpstr>
      <vt:lpstr>Profile milling powierzchnia frezowana cechą Extrude</vt:lpstr>
      <vt:lpstr>Parametry sterujące przekrojem warstwy skrawanej</vt:lpstr>
      <vt:lpstr>Parametry sterujące przekrojem warstwy skrawanej</vt:lpstr>
      <vt:lpstr>Dojście/odejście narzędzia</vt:lpstr>
      <vt:lpstr>Parametry dojścia/odejścia lead_in/lead_out</vt:lpstr>
      <vt:lpstr>Obróbka powierzchni</vt:lpstr>
      <vt:lpstr>Obróbka powierzchni</vt:lpstr>
      <vt:lpstr>Typy ścieżek narzędzia</vt:lpstr>
      <vt:lpstr>Obrabiana geometria</vt:lpstr>
      <vt:lpstr>Straight cut</vt:lpstr>
      <vt:lpstr>Parametry sterujące obróbką</vt:lpstr>
      <vt:lpstr>Tworzenie powierzchni referencyjnych do obróbki</vt:lpstr>
      <vt:lpstr>Tworzenie zabiegów obróbki powierzchni na podstawie izolinii powierzchni</vt:lpstr>
      <vt:lpstr>Zasada działania</vt:lpstr>
    </vt:vector>
  </TitlesOfParts>
  <Company>PP ITM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CAx w mechatronice</dc:title>
  <dc:creator>Andrzej Gessner</dc:creator>
  <cp:lastModifiedBy>Gessner</cp:lastModifiedBy>
  <cp:revision>437</cp:revision>
  <dcterms:created xsi:type="dcterms:W3CDTF">2009-11-05T08:20:46Z</dcterms:created>
  <dcterms:modified xsi:type="dcterms:W3CDTF">2012-12-05T14:22:13Z</dcterms:modified>
</cp:coreProperties>
</file>